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77" r:id="rId2"/>
    <p:sldId id="258" r:id="rId3"/>
    <p:sldId id="268" r:id="rId4"/>
    <p:sldId id="279" r:id="rId5"/>
    <p:sldId id="260" r:id="rId6"/>
    <p:sldId id="261" r:id="rId7"/>
    <p:sldId id="262" r:id="rId8"/>
    <p:sldId id="269" r:id="rId9"/>
    <p:sldId id="270" r:id="rId10"/>
    <p:sldId id="280" r:id="rId11"/>
    <p:sldId id="282" r:id="rId12"/>
    <p:sldId id="267" r:id="rId13"/>
    <p:sldId id="281" r:id="rId14"/>
    <p:sldId id="283" r:id="rId15"/>
    <p:sldId id="278" r:id="rId16"/>
    <p:sldId id="284" r:id="rId17"/>
    <p:sldId id="271" r:id="rId18"/>
    <p:sldId id="285"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58"/>
            <p14:sldId id="268"/>
            <p14:sldId id="279"/>
            <p14:sldId id="260"/>
            <p14:sldId id="261"/>
            <p14:sldId id="262"/>
            <p14:sldId id="269"/>
            <p14:sldId id="270"/>
            <p14:sldId id="280"/>
            <p14:sldId id="282"/>
            <p14:sldId id="267"/>
            <p14:sldId id="281"/>
            <p14:sldId id="283"/>
            <p14:sldId id="278"/>
            <p14:sldId id="284"/>
            <p14:sldId id="271"/>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00" autoAdjust="0"/>
    <p:restoredTop sz="96148" autoAdjust="0"/>
  </p:normalViewPr>
  <p:slideViewPr>
    <p:cSldViewPr snapToGrid="0">
      <p:cViewPr>
        <p:scale>
          <a:sx n="59" d="100"/>
          <a:sy n="59" d="100"/>
        </p:scale>
        <p:origin x="152" y="144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2024-07-05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7cc93a80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7cc93a80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Overview</a:t>
            </a:r>
            <a:endParaRPr dirty="0"/>
          </a:p>
        </p:txBody>
      </p:sp>
      <p:sp>
        <p:nvSpPr>
          <p:cNvPr id="102" name="Google Shape;102;g237cc93a80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Explain the evaluation method you used: cross validation or train-test set split</a:t>
            </a:r>
            <a:endParaRPr/>
          </a:p>
          <a:p>
            <a:pPr marL="0" lvl="0" indent="0" algn="l" rtl="0">
              <a:spcBef>
                <a:spcPts val="0"/>
              </a:spcBef>
              <a:spcAft>
                <a:spcPts val="0"/>
              </a:spcAft>
              <a:buNone/>
            </a:pPr>
            <a:r>
              <a:rPr lang="en-US"/>
              <a:t>Fill out the table that will summarize your results</a:t>
            </a:r>
            <a:endParaRPr/>
          </a:p>
          <a:p>
            <a:pPr marL="0" lvl="0" indent="0" algn="l" rtl="0">
              <a:spcBef>
                <a:spcPts val="0"/>
              </a:spcBef>
              <a:spcAft>
                <a:spcPts val="0"/>
              </a:spcAft>
              <a:buNone/>
            </a:pPr>
            <a:r>
              <a:rPr lang="en-US"/>
              <a:t>State which model is the best in your case. Are selected-features models they better than the baseline one?</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p:txBody>
      </p:sp>
      <p:sp>
        <p:nvSpPr>
          <p:cNvPr id="287" name="Google Shape;28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b867e10fc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b867e10fc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Tools</a:t>
            </a:r>
          </a:p>
          <a:p>
            <a:pPr marL="457200" lvl="0" indent="-317500" algn="l" rtl="0">
              <a:spcBef>
                <a:spcPts val="0"/>
              </a:spcBef>
              <a:spcAft>
                <a:spcPts val="0"/>
              </a:spcAft>
              <a:buSzPts val="1400"/>
              <a:buChar char="●"/>
            </a:pPr>
            <a:r>
              <a:rPr lang="en-US" dirty="0"/>
              <a:t>We used the following Tools: Python (Weka and </a:t>
            </a:r>
            <a:r>
              <a:rPr lang="en-US" dirty="0" err="1"/>
              <a:t>Sklearn</a:t>
            </a:r>
            <a:r>
              <a:rPr lang="en-US" dirty="0"/>
              <a:t>), SAS, and RStudio to help with our ML models. </a:t>
            </a:r>
            <a:endParaRPr dirty="0"/>
          </a:p>
        </p:txBody>
      </p:sp>
      <p:sp>
        <p:nvSpPr>
          <p:cNvPr id="116" name="Google Shape;116;g25b867e10fc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Understanding the Dataset</a:t>
            </a:r>
          </a:p>
          <a:p>
            <a:pPr marL="457200" lvl="0" indent="-317500" algn="l" rtl="0">
              <a:spcBef>
                <a:spcPts val="0"/>
              </a:spcBef>
              <a:spcAft>
                <a:spcPts val="0"/>
              </a:spcAft>
              <a:buSzPts val="1400"/>
              <a:buChar char="●"/>
            </a:pPr>
            <a:r>
              <a:rPr lang="en-US" dirty="0"/>
              <a:t>The dataset we possess is of a previous telemarketing campaign with its respective outcome for each client in the sample. </a:t>
            </a:r>
            <a:endParaRPr dirty="0"/>
          </a:p>
          <a:p>
            <a:pPr marL="457200" lvl="0" indent="-317500" algn="l" rtl="0">
              <a:spcBef>
                <a:spcPts val="0"/>
              </a:spcBef>
              <a:spcAft>
                <a:spcPts val="0"/>
              </a:spcAft>
              <a:buSzPts val="1400"/>
              <a:buChar char="●"/>
            </a:pPr>
            <a:r>
              <a:rPr lang="en-US" dirty="0"/>
              <a:t>We will be using this sample to perform our data analysis in order to provide next steps for the Portuguese bank. </a:t>
            </a:r>
            <a:endParaRPr dirty="0"/>
          </a:p>
          <a:p>
            <a:pPr marL="457200" lvl="0" indent="-317500" algn="l" rtl="0">
              <a:spcBef>
                <a:spcPts val="0"/>
              </a:spcBef>
              <a:spcAft>
                <a:spcPts val="0"/>
              </a:spcAft>
              <a:buSzPts val="1400"/>
              <a:buChar char="●"/>
            </a:pPr>
            <a:r>
              <a:rPr lang="en-US" dirty="0"/>
              <a:t>Here we see an overview of the dataset, which has 4,521 rows and 17 features that we will use to run our Decision Tree and Naive Bayes models.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Here we can the Correlation graph that was generated in Pandas Profile Report, and have identified a few features that are highly correlated with each other.</a:t>
            </a:r>
          </a:p>
          <a:p>
            <a:pPr marL="457200" lvl="0" indent="-317500" algn="l" rtl="0">
              <a:spcBef>
                <a:spcPts val="0"/>
              </a:spcBef>
              <a:spcAft>
                <a:spcPts val="0"/>
              </a:spcAft>
              <a:buSzPts val="1400"/>
              <a:buChar char="●"/>
            </a:pPr>
            <a:r>
              <a:rPr lang="en-US" dirty="0"/>
              <a:t>In short we dropped </a:t>
            </a:r>
            <a:r>
              <a:rPr lang="en-US" dirty="0" err="1"/>
              <a:t>Pdays</a:t>
            </a:r>
            <a:r>
              <a:rPr lang="en-US" dirty="0"/>
              <a:t> and Previous because they were correlated with </a:t>
            </a:r>
            <a:r>
              <a:rPr lang="en-US" dirty="0" err="1"/>
              <a:t>Poutcome</a:t>
            </a:r>
            <a:r>
              <a:rPr lang="en-US" dirty="0"/>
              <a:t>, and kept Contact and Month because they were important to our models. </a:t>
            </a:r>
          </a:p>
          <a:p>
            <a:pPr marL="457200" lvl="0" indent="-317500" algn="l" rtl="0">
              <a:spcBef>
                <a:spcPts val="0"/>
              </a:spcBef>
              <a:spcAft>
                <a:spcPts val="0"/>
              </a:spcAft>
              <a:buSzPts val="1400"/>
              <a:buChar char="●"/>
            </a:pPr>
            <a:endParaRPr lang="en-US" dirty="0"/>
          </a:p>
          <a:p>
            <a:pPr marL="139700" lvl="0" indent="0" algn="l" rtl="0">
              <a:spcBef>
                <a:spcPts val="0"/>
              </a:spcBef>
              <a:spcAft>
                <a:spcPts val="0"/>
              </a:spcAft>
              <a:buSzPts val="1400"/>
              <a:buNone/>
            </a:pPr>
            <a:r>
              <a:rPr lang="en-US" b="1" dirty="0"/>
              <a:t>Extra:</a:t>
            </a:r>
            <a:endParaRPr b="1" dirty="0"/>
          </a:p>
          <a:p>
            <a:pPr marL="457200" lvl="0" indent="-317500" algn="l" rtl="0">
              <a:spcBef>
                <a:spcPts val="0"/>
              </a:spcBef>
              <a:spcAft>
                <a:spcPts val="0"/>
              </a:spcAft>
              <a:buSzPts val="1400"/>
              <a:buChar char="●"/>
            </a:pPr>
            <a:r>
              <a:rPr lang="en-US" dirty="0"/>
              <a:t>We opted to drop </a:t>
            </a:r>
            <a:r>
              <a:rPr lang="en-US" dirty="0" err="1"/>
              <a:t>Pdays</a:t>
            </a:r>
            <a:r>
              <a:rPr lang="en-US" dirty="0"/>
              <a:t> and Previous because </a:t>
            </a:r>
            <a:r>
              <a:rPr lang="en-US" dirty="0" err="1"/>
              <a:t>Poutcome</a:t>
            </a:r>
            <a:r>
              <a:rPr lang="en-US" dirty="0"/>
              <a:t> as we will see later in our models is an important feature, even though we saw in the previous slide that the classification ‘Unknown’ is heavily skewed. </a:t>
            </a:r>
            <a:endParaRPr dirty="0"/>
          </a:p>
          <a:p>
            <a:pPr marL="457200" lvl="0" indent="-317500" algn="l" rtl="0">
              <a:spcBef>
                <a:spcPts val="0"/>
              </a:spcBef>
              <a:spcAft>
                <a:spcPts val="0"/>
              </a:spcAft>
              <a:buSzPts val="1400"/>
              <a:buChar char="●"/>
            </a:pPr>
            <a:r>
              <a:rPr lang="en-US" dirty="0"/>
              <a:t>We also decided to keep the features contact and month even though they are correlated with each other, but again we will see that these were important features in the upcoming models.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 will pass it over to Supreet to go over the predictive modelling. </a:t>
            </a:r>
            <a:endParaRPr/>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7a139b02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237a139b02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37a139b029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5,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5,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5,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5,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5,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5,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5,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5,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5,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5,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5,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5,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2" name="Google Shape;42;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3" name="Google Shape;43;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6"/>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195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5,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 id="2147483682" r:id="rId25"/>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Apriori-Algorithm" TargetMode="External"/><Relationship Id="rId2" Type="http://schemas.openxmlformats.org/officeDocument/2006/relationships/hyperlink" Target="https://nbviewer.org/github/harpkang/CIND820_CAPSTONE/blob/main/Code/kang_harpreet_code_cind820.ipynb#Classification" TargetMode="External"/><Relationship Id="rId1" Type="http://schemas.openxmlformats.org/officeDocument/2006/relationships/slideLayout" Target="../slideLayouts/slideLayout11.xml"/><Relationship Id="rId4" Type="http://schemas.openxmlformats.org/officeDocument/2006/relationships/hyperlink" Target="https://nbviewer.org/github/harpkang/CIND820_CAPSTONE/blob/main/Code/kang_harpreet_code_cind820.ipynb#Non-Linear-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txBody>
          <a:bodyPr/>
          <a:lstStyle/>
          <a:p>
            <a:endParaRPr lang="en-US"/>
          </a:p>
        </p:txBody>
      </p:sp>
      <p:sp>
        <p:nvSpPr>
          <p:cNvPr id="3" name="Title 2"/>
          <p:cNvSpPr>
            <a:spLocks noGrp="1"/>
          </p:cNvSpPr>
          <p:nvPr>
            <p:ph type="title"/>
          </p:nvPr>
        </p:nvSpPr>
        <p:spPr/>
        <p:txBody>
          <a:bodyPr/>
          <a:lstStyle/>
          <a:p>
            <a:r>
              <a:rPr lang="en-US" dirty="0"/>
              <a:t>Balanced</a:t>
            </a:r>
          </a:p>
        </p:txBody>
      </p:sp>
      <p:sp>
        <p:nvSpPr>
          <p:cNvPr id="4" name="Content Placeholder 3"/>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5,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10</a:t>
            </a:fld>
            <a:endParaRPr lang="en-US" dirty="0"/>
          </a:p>
        </p:txBody>
      </p:sp>
    </p:spTree>
    <p:extLst>
      <p:ext uri="{BB962C8B-B14F-4D97-AF65-F5344CB8AC3E}">
        <p14:creationId xmlns:p14="http://schemas.microsoft.com/office/powerpoint/2010/main" val="271796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a:t>Feature Selection/Processing</a:t>
            </a:r>
            <a:endParaRPr u="sng"/>
          </a:p>
        </p:txBody>
      </p:sp>
      <p:sp>
        <p:nvSpPr>
          <p:cNvPr id="203" name="Google Shape;203;p26"/>
          <p:cNvSpPr txBox="1">
            <a:spLocks noGrp="1"/>
          </p:cNvSpPr>
          <p:nvPr>
            <p:ph type="body" idx="1"/>
          </p:nvPr>
        </p:nvSpPr>
        <p:spPr>
          <a:xfrm>
            <a:off x="457200" y="1249425"/>
            <a:ext cx="8229600" cy="4526100"/>
          </a:xfrm>
          <a:prstGeom prst="rect">
            <a:avLst/>
          </a:prstGeom>
          <a:noFill/>
          <a:ln>
            <a:noFill/>
          </a:ln>
        </p:spPr>
        <p:txBody>
          <a:bodyPr spcFirstLastPara="1" wrap="square" lIns="91425" tIns="45700" rIns="91425" bIns="45700" anchor="t" anchorCtr="0">
            <a:normAutofit/>
          </a:bodyPr>
          <a:lstStyle/>
          <a:p>
            <a:pPr marL="457200" lvl="0" indent="-330200" algn="l" rtl="0">
              <a:lnSpc>
                <a:spcPct val="100000"/>
              </a:lnSpc>
              <a:spcBef>
                <a:spcPts val="0"/>
              </a:spcBef>
              <a:spcAft>
                <a:spcPts val="0"/>
              </a:spcAft>
              <a:buSzPts val="1600"/>
              <a:buFont typeface="Calibri"/>
              <a:buChar char="•"/>
            </a:pPr>
            <a:r>
              <a:rPr lang="en-US" sz="1600"/>
              <a:t>According to sklearn documentation:</a:t>
            </a:r>
            <a:endParaRPr sz="1600"/>
          </a:p>
          <a:p>
            <a:pPr marL="457200" lvl="0" indent="0" algn="l" rtl="0">
              <a:lnSpc>
                <a:spcPct val="100000"/>
              </a:lnSpc>
              <a:spcBef>
                <a:spcPts val="0"/>
              </a:spcBef>
              <a:spcAft>
                <a:spcPts val="0"/>
              </a:spcAft>
              <a:buNone/>
            </a:pPr>
            <a:r>
              <a:rPr lang="en-US" sz="1600">
                <a:solidFill>
                  <a:srgbClr val="212529"/>
                </a:solidFill>
              </a:rPr>
              <a:t>“Able to handle both numerical and categorical data. However, the scikit-learn implementation does not support categorical variables for now. Other techniques are usually specialized in analyzing datasets that have only one type of variable”</a:t>
            </a:r>
            <a:endParaRPr sz="1600">
              <a:solidFill>
                <a:srgbClr val="212529"/>
              </a:solidFill>
            </a:endParaRPr>
          </a:p>
          <a:p>
            <a:pPr marL="0" lvl="0" indent="0" algn="l" rtl="0">
              <a:lnSpc>
                <a:spcPct val="100000"/>
              </a:lnSpc>
              <a:spcBef>
                <a:spcPts val="0"/>
              </a:spcBef>
              <a:spcAft>
                <a:spcPts val="0"/>
              </a:spcAft>
              <a:buNone/>
            </a:pPr>
            <a:endParaRPr sz="1600">
              <a:solidFill>
                <a:srgbClr val="212529"/>
              </a:solidFill>
            </a:endParaRPr>
          </a:p>
          <a:p>
            <a:pPr marL="457200" lvl="0" indent="-330200" algn="l" rtl="0">
              <a:lnSpc>
                <a:spcPct val="100000"/>
              </a:lnSpc>
              <a:spcBef>
                <a:spcPts val="0"/>
              </a:spcBef>
              <a:spcAft>
                <a:spcPts val="0"/>
              </a:spcAft>
              <a:buClr>
                <a:srgbClr val="212529"/>
              </a:buClr>
              <a:buSzPts val="1600"/>
              <a:buFont typeface="Calibri"/>
              <a:buChar char="•"/>
            </a:pPr>
            <a:r>
              <a:rPr lang="en-US" sz="1600">
                <a:solidFill>
                  <a:srgbClr val="212529"/>
                </a:solidFill>
              </a:rPr>
              <a:t>We used all the features for the first test of both models. </a:t>
            </a:r>
            <a:endParaRPr sz="1600">
              <a:solidFill>
                <a:srgbClr val="212529"/>
              </a:solidFill>
            </a:endParaRPr>
          </a:p>
          <a:p>
            <a:pPr marL="457200" lvl="0" indent="-330200" algn="l" rtl="0">
              <a:lnSpc>
                <a:spcPct val="100000"/>
              </a:lnSpc>
              <a:spcBef>
                <a:spcPts val="0"/>
              </a:spcBef>
              <a:spcAft>
                <a:spcPts val="0"/>
              </a:spcAft>
              <a:buClr>
                <a:srgbClr val="212529"/>
              </a:buClr>
              <a:buSzPts val="1600"/>
              <a:buFont typeface="Calibri"/>
              <a:buChar char="•"/>
            </a:pPr>
            <a:r>
              <a:rPr lang="en-US" sz="1600">
                <a:solidFill>
                  <a:srgbClr val="212529"/>
                </a:solidFill>
              </a:rPr>
              <a:t>We selected features based on Sklearn, R, SAS , and Weka. </a:t>
            </a:r>
            <a:endParaRPr sz="1600">
              <a:solidFill>
                <a:srgbClr val="212529"/>
              </a:solidFill>
            </a:endParaRPr>
          </a:p>
          <a:p>
            <a:pPr marL="457200" lvl="0" indent="-330200" algn="l" rtl="0">
              <a:spcBef>
                <a:spcPts val="0"/>
              </a:spcBef>
              <a:spcAft>
                <a:spcPts val="0"/>
              </a:spcAft>
              <a:buClr>
                <a:srgbClr val="212529"/>
              </a:buClr>
              <a:buSzPts val="1600"/>
              <a:buFont typeface="Calibri"/>
              <a:buChar char="•"/>
            </a:pPr>
            <a:r>
              <a:rPr lang="en-US" sz="1600">
                <a:solidFill>
                  <a:srgbClr val="212529"/>
                </a:solidFill>
              </a:rPr>
              <a:t>We used the Min Max normalization to scale the features,</a:t>
            </a:r>
            <a:endParaRPr sz="1600">
              <a:solidFill>
                <a:srgbClr val="212529"/>
              </a:solidFill>
            </a:endParaRPr>
          </a:p>
          <a:p>
            <a:pPr marL="457200" lvl="0" indent="-330200" algn="l" rtl="0">
              <a:spcBef>
                <a:spcPts val="0"/>
              </a:spcBef>
              <a:spcAft>
                <a:spcPts val="0"/>
              </a:spcAft>
              <a:buClr>
                <a:srgbClr val="212529"/>
              </a:buClr>
              <a:buSzPts val="1600"/>
              <a:buFont typeface="Calibri"/>
              <a:buChar char="•"/>
            </a:pPr>
            <a:r>
              <a:rPr lang="en-US" sz="1600">
                <a:solidFill>
                  <a:srgbClr val="212529"/>
                </a:solidFill>
              </a:rPr>
              <a:t>Under Sampling and Over Sampling,</a:t>
            </a:r>
            <a:endParaRPr sz="1600">
              <a:solidFill>
                <a:srgbClr val="212529"/>
              </a:solidFill>
            </a:endParaRPr>
          </a:p>
          <a:p>
            <a:pPr marL="457200" lvl="0" indent="-330200" algn="l" rtl="0">
              <a:spcBef>
                <a:spcPts val="0"/>
              </a:spcBef>
              <a:spcAft>
                <a:spcPts val="0"/>
              </a:spcAft>
              <a:buClr>
                <a:srgbClr val="212529"/>
              </a:buClr>
              <a:buSzPts val="1600"/>
              <a:buFont typeface="Calibri"/>
              <a:buChar char="•"/>
            </a:pPr>
            <a:r>
              <a:rPr lang="en-US" sz="1600">
                <a:solidFill>
                  <a:srgbClr val="212529"/>
                </a:solidFill>
              </a:rPr>
              <a:t>Grid Search CV and K Folds. </a:t>
            </a:r>
            <a:endParaRPr sz="1600">
              <a:solidFill>
                <a:srgbClr val="212529"/>
              </a:solidFill>
            </a:endParaRPr>
          </a:p>
          <a:p>
            <a:pPr marL="457200" lvl="0" indent="0" algn="l" rtl="0">
              <a:lnSpc>
                <a:spcPct val="115000"/>
              </a:lnSpc>
              <a:spcBef>
                <a:spcPts val="1200"/>
              </a:spcBef>
              <a:spcAft>
                <a:spcPts val="0"/>
              </a:spcAft>
              <a:buNone/>
            </a:pPr>
            <a:endParaRPr sz="1200">
              <a:solidFill>
                <a:srgbClr val="212529"/>
              </a:solidFill>
              <a:latin typeface="Roboto"/>
              <a:ea typeface="Roboto"/>
              <a:cs typeface="Roboto"/>
              <a:sym typeface="Roboto"/>
            </a:endParaRPr>
          </a:p>
          <a:p>
            <a:pPr marL="342900" lvl="0" indent="0" algn="l" rtl="0">
              <a:spcBef>
                <a:spcPts val="1200"/>
              </a:spcBef>
              <a:spcAft>
                <a:spcPts val="0"/>
              </a:spcAft>
              <a:buNone/>
            </a:pPr>
            <a:endParaRPr/>
          </a:p>
        </p:txBody>
      </p:sp>
      <p:graphicFrame>
        <p:nvGraphicFramePr>
          <p:cNvPr id="204" name="Google Shape;204;p26"/>
          <p:cNvGraphicFramePr/>
          <p:nvPr/>
        </p:nvGraphicFramePr>
        <p:xfrm>
          <a:off x="4140000" y="3552825"/>
          <a:ext cx="4470225" cy="3200190"/>
        </p:xfrm>
        <a:graphic>
          <a:graphicData uri="http://schemas.openxmlformats.org/drawingml/2006/table">
            <a:tbl>
              <a:tblPr>
                <a:noFill/>
              </a:tblPr>
              <a:tblGrid>
                <a:gridCol w="1490075">
                  <a:extLst>
                    <a:ext uri="{9D8B030D-6E8A-4147-A177-3AD203B41FA5}">
                      <a16:colId xmlns:a16="http://schemas.microsoft.com/office/drawing/2014/main" val="20000"/>
                    </a:ext>
                  </a:extLst>
                </a:gridCol>
                <a:gridCol w="1490075">
                  <a:extLst>
                    <a:ext uri="{9D8B030D-6E8A-4147-A177-3AD203B41FA5}">
                      <a16:colId xmlns:a16="http://schemas.microsoft.com/office/drawing/2014/main" val="20001"/>
                    </a:ext>
                  </a:extLst>
                </a:gridCol>
                <a:gridCol w="1490075">
                  <a:extLst>
                    <a:ext uri="{9D8B030D-6E8A-4147-A177-3AD203B41FA5}">
                      <a16:colId xmlns:a16="http://schemas.microsoft.com/office/drawing/2014/main" val="20002"/>
                    </a:ext>
                  </a:extLst>
                </a:gridCol>
              </a:tblGrid>
              <a:tr h="416950">
                <a:tc>
                  <a:txBody>
                    <a:bodyPr/>
                    <a:lstStyle/>
                    <a:p>
                      <a:pPr marL="0" lvl="0" indent="0" algn="l" rtl="0">
                        <a:spcBef>
                          <a:spcPts val="0"/>
                        </a:spcBef>
                        <a:spcAft>
                          <a:spcPts val="0"/>
                        </a:spcAft>
                        <a:buNone/>
                      </a:pPr>
                      <a:r>
                        <a:rPr lang="en-US" b="1">
                          <a:solidFill>
                            <a:schemeClr val="accent1"/>
                          </a:solidFill>
                        </a:rPr>
                        <a:t>R</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US" b="1">
                          <a:solidFill>
                            <a:schemeClr val="accent1"/>
                          </a:solidFill>
                        </a:rPr>
                        <a:t>SAS</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US" b="1">
                          <a:solidFill>
                            <a:schemeClr val="accent1"/>
                          </a:solidFill>
                        </a:rPr>
                        <a:t>Weka</a:t>
                      </a:r>
                      <a:endParaRPr b="1">
                        <a:solidFill>
                          <a:schemeClr val="accent1"/>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46775">
                <a:tc>
                  <a:txBody>
                    <a:bodyPr/>
                    <a:lstStyle/>
                    <a:p>
                      <a:pPr marL="0" lvl="0" indent="0" algn="l" rtl="0">
                        <a:spcBef>
                          <a:spcPts val="0"/>
                        </a:spcBef>
                        <a:spcAft>
                          <a:spcPts val="0"/>
                        </a:spcAft>
                        <a:buNone/>
                      </a:pPr>
                      <a:r>
                        <a:rPr lang="en-US" b="1">
                          <a:solidFill>
                            <a:schemeClr val="dk2"/>
                          </a:solidFill>
                        </a:rPr>
                        <a:t>Duration</a:t>
                      </a:r>
                      <a:endParaRPr b="1">
                        <a:solidFill>
                          <a:schemeClr val="dk2"/>
                        </a:solidFill>
                      </a:endParaRPr>
                    </a:p>
                  </a:txBody>
                  <a:tcPr marL="91425" marR="91425" marT="91425" marB="91425"/>
                </a:tc>
                <a:tc>
                  <a:txBody>
                    <a:bodyPr/>
                    <a:lstStyle/>
                    <a:p>
                      <a:pPr marL="0" lvl="0" indent="0" algn="l" rtl="0">
                        <a:spcBef>
                          <a:spcPts val="0"/>
                        </a:spcBef>
                        <a:spcAft>
                          <a:spcPts val="0"/>
                        </a:spcAft>
                        <a:buNone/>
                      </a:pPr>
                      <a:r>
                        <a:rPr lang="en-US"/>
                        <a:t>Duration</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US">
                          <a:solidFill>
                            <a:schemeClr val="dk1"/>
                          </a:solidFill>
                        </a:rPr>
                        <a:t>Duration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46775">
                <a:tc>
                  <a:txBody>
                    <a:bodyPr/>
                    <a:lstStyle/>
                    <a:p>
                      <a:pPr marL="0" lvl="0" indent="0" algn="l" rtl="0">
                        <a:spcBef>
                          <a:spcPts val="0"/>
                        </a:spcBef>
                        <a:spcAft>
                          <a:spcPts val="0"/>
                        </a:spcAft>
                        <a:buNone/>
                      </a:pPr>
                      <a:r>
                        <a:rPr lang="en-US" b="1">
                          <a:solidFill>
                            <a:schemeClr val="dk2"/>
                          </a:solidFill>
                        </a:rPr>
                        <a:t>Poutcome</a:t>
                      </a:r>
                      <a:endParaRPr b="1">
                        <a:solidFill>
                          <a:schemeClr val="dk2"/>
                        </a:solidFill>
                      </a:endParaRPr>
                    </a:p>
                  </a:txBody>
                  <a:tcPr marL="91425" marR="91425" marT="91425" marB="91425"/>
                </a:tc>
                <a:tc>
                  <a:txBody>
                    <a:bodyPr/>
                    <a:lstStyle/>
                    <a:p>
                      <a:pPr marL="0" lvl="0" indent="0" algn="l" rtl="0">
                        <a:spcBef>
                          <a:spcPts val="0"/>
                        </a:spcBef>
                        <a:spcAft>
                          <a:spcPts val="0"/>
                        </a:spcAft>
                        <a:buNone/>
                      </a:pPr>
                      <a:r>
                        <a:rPr lang="en-US"/>
                        <a:t>Poutcome</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US">
                          <a:solidFill>
                            <a:schemeClr val="dk1"/>
                          </a:solidFill>
                        </a:rPr>
                        <a:t>Poutcome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46775">
                <a:tc>
                  <a:txBody>
                    <a:bodyPr/>
                    <a:lstStyle/>
                    <a:p>
                      <a:pPr marL="0" lvl="0" indent="0" algn="l" rtl="0">
                        <a:spcBef>
                          <a:spcPts val="0"/>
                        </a:spcBef>
                        <a:spcAft>
                          <a:spcPts val="0"/>
                        </a:spcAft>
                        <a:buNone/>
                      </a:pPr>
                      <a:r>
                        <a:rPr lang="en-US" b="1">
                          <a:solidFill>
                            <a:schemeClr val="dk2"/>
                          </a:solidFill>
                        </a:rPr>
                        <a:t>Job</a:t>
                      </a:r>
                      <a:endParaRPr b="1">
                        <a:solidFill>
                          <a:schemeClr val="dk2"/>
                        </a:solidFill>
                      </a:endParaRPr>
                    </a:p>
                  </a:txBody>
                  <a:tcPr marL="91425" marR="91425" marT="91425" marB="91425"/>
                </a:tc>
                <a:tc>
                  <a:txBody>
                    <a:bodyPr/>
                    <a:lstStyle/>
                    <a:p>
                      <a:pPr marL="0" lvl="0" indent="0" algn="l" rtl="0">
                        <a:spcBef>
                          <a:spcPts val="0"/>
                        </a:spcBef>
                        <a:spcAft>
                          <a:spcPts val="0"/>
                        </a:spcAft>
                        <a:buNone/>
                      </a:pPr>
                      <a:r>
                        <a:rPr lang="en-US" b="1">
                          <a:solidFill>
                            <a:schemeClr val="dk2"/>
                          </a:solidFill>
                        </a:rPr>
                        <a:t>Age</a:t>
                      </a:r>
                      <a:endParaRPr b="1">
                        <a:solidFill>
                          <a:schemeClr val="dk2"/>
                        </a:solidFill>
                      </a:endParaRPr>
                    </a:p>
                  </a:txBody>
                  <a:tcPr marL="91425" marR="91425" marT="91425" marB="91425"/>
                </a:tc>
                <a:tc>
                  <a:txBody>
                    <a:bodyPr/>
                    <a:lstStyle/>
                    <a:p>
                      <a:pPr marL="0" lvl="0" indent="0" algn="l" rtl="0">
                        <a:spcBef>
                          <a:spcPts val="0"/>
                        </a:spcBef>
                        <a:spcAft>
                          <a:spcPts val="0"/>
                        </a:spcAft>
                        <a:buNone/>
                      </a:pPr>
                      <a:r>
                        <a:rPr lang="en-US"/>
                        <a:t>Age</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246775">
                <a:tc>
                  <a:txBody>
                    <a:bodyPr/>
                    <a:lstStyle/>
                    <a:p>
                      <a:pPr marL="0" lvl="0" indent="0" algn="l" rtl="0">
                        <a:spcBef>
                          <a:spcPts val="0"/>
                        </a:spcBef>
                        <a:spcAft>
                          <a:spcPts val="0"/>
                        </a:spcAft>
                        <a:buNone/>
                      </a:pPr>
                      <a:r>
                        <a:rPr lang="en-US" b="1">
                          <a:solidFill>
                            <a:schemeClr val="dk2"/>
                          </a:solidFill>
                        </a:rPr>
                        <a:t>Month</a:t>
                      </a:r>
                      <a:endParaRPr b="1">
                        <a:solidFill>
                          <a:schemeClr val="dk2"/>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24025">
                <a:tc>
                  <a:txBody>
                    <a:bodyPr/>
                    <a:lstStyle/>
                    <a:p>
                      <a:pPr marL="0" lvl="0" indent="0" algn="l" rtl="0">
                        <a:spcBef>
                          <a:spcPts val="0"/>
                        </a:spcBef>
                        <a:spcAft>
                          <a:spcPts val="0"/>
                        </a:spcAft>
                        <a:buNone/>
                      </a:pPr>
                      <a:r>
                        <a:rPr lang="en-US" b="1">
                          <a:solidFill>
                            <a:schemeClr val="dk2"/>
                          </a:solidFill>
                        </a:rPr>
                        <a:t>Balance</a:t>
                      </a:r>
                      <a:endParaRPr b="1">
                        <a:solidFill>
                          <a:schemeClr val="dk2"/>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24025">
                <a:tc>
                  <a:txBody>
                    <a:bodyPr/>
                    <a:lstStyle/>
                    <a:p>
                      <a:pPr marL="0" lvl="0" indent="0" algn="l" rtl="0">
                        <a:spcBef>
                          <a:spcPts val="0"/>
                        </a:spcBef>
                        <a:spcAft>
                          <a:spcPts val="0"/>
                        </a:spcAft>
                        <a:buNone/>
                      </a:pPr>
                      <a:r>
                        <a:rPr lang="en-US" b="1">
                          <a:solidFill>
                            <a:schemeClr val="dk2"/>
                          </a:solidFill>
                        </a:rPr>
                        <a:t>Marital</a:t>
                      </a:r>
                      <a:endParaRPr b="1">
                        <a:solidFill>
                          <a:schemeClr val="dk2"/>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bl>
          </a:graphicData>
        </a:graphic>
      </p:graphicFrame>
      <p:pic>
        <p:nvPicPr>
          <p:cNvPr id="205" name="Google Shape;205;p26"/>
          <p:cNvPicPr preferRelativeResize="0"/>
          <p:nvPr/>
        </p:nvPicPr>
        <p:blipFill>
          <a:blip r:embed="rId3">
            <a:alphaModFix/>
          </a:blip>
          <a:stretch>
            <a:fillRect/>
          </a:stretch>
        </p:blipFill>
        <p:spPr>
          <a:xfrm>
            <a:off x="0" y="4211313"/>
            <a:ext cx="3200400" cy="1952625"/>
          </a:xfrm>
          <a:prstGeom prst="rect">
            <a:avLst/>
          </a:prstGeom>
          <a:noFill/>
          <a:ln>
            <a:noFill/>
          </a:ln>
        </p:spPr>
      </p:pic>
      <p:sp>
        <p:nvSpPr>
          <p:cNvPr id="206" name="Google Shape;206;p26"/>
          <p:cNvSpPr/>
          <p:nvPr/>
        </p:nvSpPr>
        <p:spPr>
          <a:xfrm>
            <a:off x="134000" y="5491450"/>
            <a:ext cx="1465500" cy="384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6"/>
          <p:cNvPicPr preferRelativeResize="0"/>
          <p:nvPr/>
        </p:nvPicPr>
        <p:blipFill>
          <a:blip r:embed="rId4">
            <a:alphaModFix/>
          </a:blip>
          <a:stretch>
            <a:fillRect/>
          </a:stretch>
        </p:blipFill>
        <p:spPr>
          <a:xfrm>
            <a:off x="-5757500" y="1446275"/>
            <a:ext cx="5454374" cy="3965424"/>
          </a:xfrm>
          <a:prstGeom prst="rect">
            <a:avLst/>
          </a:prstGeom>
          <a:noFill/>
          <a:ln>
            <a:noFill/>
          </a:ln>
        </p:spPr>
      </p:pic>
      <p:pic>
        <p:nvPicPr>
          <p:cNvPr id="208" name="Google Shape;208;p26"/>
          <p:cNvPicPr preferRelativeResize="0"/>
          <p:nvPr/>
        </p:nvPicPr>
        <p:blipFill>
          <a:blip r:embed="rId5">
            <a:alphaModFix/>
          </a:blip>
          <a:stretch>
            <a:fillRect/>
          </a:stretch>
        </p:blipFill>
        <p:spPr>
          <a:xfrm>
            <a:off x="9659975" y="0"/>
            <a:ext cx="3200400" cy="3552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a:t>Correlation</a:t>
            </a:r>
            <a:endParaRPr u="sng"/>
          </a:p>
        </p:txBody>
      </p:sp>
      <p:graphicFrame>
        <p:nvGraphicFramePr>
          <p:cNvPr id="188" name="Google Shape;188;p24"/>
          <p:cNvGraphicFramePr/>
          <p:nvPr/>
        </p:nvGraphicFramePr>
        <p:xfrm>
          <a:off x="193050" y="863765"/>
          <a:ext cx="8757900" cy="1767750"/>
        </p:xfrm>
        <a:graphic>
          <a:graphicData uri="http://schemas.openxmlformats.org/drawingml/2006/table">
            <a:tbl>
              <a:tblPr>
                <a:noFill/>
              </a:tblPr>
              <a:tblGrid>
                <a:gridCol w="2798075">
                  <a:extLst>
                    <a:ext uri="{9D8B030D-6E8A-4147-A177-3AD203B41FA5}">
                      <a16:colId xmlns:a16="http://schemas.microsoft.com/office/drawing/2014/main" val="20000"/>
                    </a:ext>
                  </a:extLst>
                </a:gridCol>
                <a:gridCol w="1313675">
                  <a:extLst>
                    <a:ext uri="{9D8B030D-6E8A-4147-A177-3AD203B41FA5}">
                      <a16:colId xmlns:a16="http://schemas.microsoft.com/office/drawing/2014/main" val="20001"/>
                    </a:ext>
                  </a:extLst>
                </a:gridCol>
                <a:gridCol w="2456675">
                  <a:extLst>
                    <a:ext uri="{9D8B030D-6E8A-4147-A177-3AD203B41FA5}">
                      <a16:colId xmlns:a16="http://schemas.microsoft.com/office/drawing/2014/main" val="20002"/>
                    </a:ext>
                  </a:extLst>
                </a:gridCol>
                <a:gridCol w="2189475">
                  <a:extLst>
                    <a:ext uri="{9D8B030D-6E8A-4147-A177-3AD203B41FA5}">
                      <a16:colId xmlns:a16="http://schemas.microsoft.com/office/drawing/2014/main" val="20003"/>
                    </a:ext>
                  </a:extLst>
                </a:gridCol>
              </a:tblGrid>
              <a:tr h="658175">
                <a:tc>
                  <a:txBody>
                    <a:bodyPr/>
                    <a:lstStyle/>
                    <a:p>
                      <a:pPr marL="0" lvl="0" indent="0" algn="ctr" rtl="0">
                        <a:spcBef>
                          <a:spcPts val="0"/>
                        </a:spcBef>
                        <a:spcAft>
                          <a:spcPts val="0"/>
                        </a:spcAft>
                        <a:buNone/>
                      </a:pPr>
                      <a:r>
                        <a:rPr lang="en-US" sz="1600" b="1"/>
                        <a:t>Features Correlated</a:t>
                      </a:r>
                      <a:endParaRPr sz="1600" b="1"/>
                    </a:p>
                  </a:txBody>
                  <a:tcPr marL="91425" marR="91425" marT="91425" marB="91425" anchor="ctr"/>
                </a:tc>
                <a:tc>
                  <a:txBody>
                    <a:bodyPr/>
                    <a:lstStyle/>
                    <a:p>
                      <a:pPr marL="0" lvl="0" indent="0" algn="ctr" rtl="0">
                        <a:spcBef>
                          <a:spcPts val="0"/>
                        </a:spcBef>
                        <a:spcAft>
                          <a:spcPts val="0"/>
                        </a:spcAft>
                        <a:buNone/>
                      </a:pPr>
                      <a:r>
                        <a:rPr lang="en-US" sz="1600" b="1"/>
                        <a:t>Correlation Strength</a:t>
                      </a:r>
                      <a:endParaRPr sz="1600" b="1"/>
                    </a:p>
                  </a:txBody>
                  <a:tcPr marL="91425" marR="91425" marT="91425" marB="91425" anchor="ctr"/>
                </a:tc>
                <a:tc>
                  <a:txBody>
                    <a:bodyPr/>
                    <a:lstStyle/>
                    <a:p>
                      <a:pPr marL="0" lvl="0" indent="0" algn="ctr" rtl="0">
                        <a:spcBef>
                          <a:spcPts val="0"/>
                        </a:spcBef>
                        <a:spcAft>
                          <a:spcPts val="0"/>
                        </a:spcAft>
                        <a:buNone/>
                      </a:pPr>
                      <a:r>
                        <a:rPr lang="en-US" sz="1600" b="1"/>
                        <a:t>Correlated Features to Drop</a:t>
                      </a:r>
                      <a:endParaRPr sz="1600" b="1"/>
                    </a:p>
                  </a:txBody>
                  <a:tcPr marL="91425" marR="91425" marT="91425" marB="91425" anchor="ctr"/>
                </a:tc>
                <a:tc>
                  <a:txBody>
                    <a:bodyPr/>
                    <a:lstStyle/>
                    <a:p>
                      <a:pPr marL="0" lvl="0" indent="0" algn="ctr" rtl="0">
                        <a:spcBef>
                          <a:spcPts val="0"/>
                        </a:spcBef>
                        <a:spcAft>
                          <a:spcPts val="0"/>
                        </a:spcAft>
                        <a:buNone/>
                      </a:pPr>
                      <a:r>
                        <a:rPr lang="en-US" sz="1600" b="1"/>
                        <a:t>Scientific Tool</a:t>
                      </a:r>
                      <a:endParaRPr sz="1600" b="1"/>
                    </a:p>
                  </a:txBody>
                  <a:tcPr marL="91425" marR="91425" marT="91425" marB="91425" anchor="ctr"/>
                </a:tc>
                <a:extLst>
                  <a:ext uri="{0D108BD9-81ED-4DB2-BD59-A6C34878D82A}">
                    <a16:rowId xmlns:a16="http://schemas.microsoft.com/office/drawing/2014/main" val="10000"/>
                  </a:ext>
                </a:extLst>
              </a:tr>
              <a:tr h="566600">
                <a:tc>
                  <a:txBody>
                    <a:bodyPr/>
                    <a:lstStyle/>
                    <a:p>
                      <a:pPr marL="0" lvl="0" indent="0" algn="l" rtl="0">
                        <a:spcBef>
                          <a:spcPts val="0"/>
                        </a:spcBef>
                        <a:spcAft>
                          <a:spcPts val="0"/>
                        </a:spcAft>
                        <a:buNone/>
                      </a:pPr>
                      <a:r>
                        <a:rPr lang="en-US" sz="1600"/>
                        <a:t>Pdays, Previous, </a:t>
                      </a:r>
                      <a:r>
                        <a:rPr lang="en-US" sz="1600" b="1"/>
                        <a:t>Poutcome</a:t>
                      </a:r>
                      <a:endParaRPr sz="1600" b="1"/>
                    </a:p>
                  </a:txBody>
                  <a:tcPr marL="91425" marR="91425" marT="91425" marB="91425"/>
                </a:tc>
                <a:tc>
                  <a:txBody>
                    <a:bodyPr/>
                    <a:lstStyle/>
                    <a:p>
                      <a:pPr marL="0" lvl="0" indent="0" algn="l" rtl="0">
                        <a:spcBef>
                          <a:spcPts val="0"/>
                        </a:spcBef>
                        <a:spcAft>
                          <a:spcPts val="0"/>
                        </a:spcAft>
                        <a:buNone/>
                      </a:pPr>
                      <a:r>
                        <a:rPr lang="en-US" sz="1600"/>
                        <a:t>High</a:t>
                      </a:r>
                      <a:endParaRPr sz="1600"/>
                    </a:p>
                  </a:txBody>
                  <a:tcPr marL="91425" marR="91425" marT="91425" marB="91425"/>
                </a:tc>
                <a:tc>
                  <a:txBody>
                    <a:bodyPr/>
                    <a:lstStyle/>
                    <a:p>
                      <a:pPr marL="0" lvl="0" indent="0" algn="l" rtl="0">
                        <a:spcBef>
                          <a:spcPts val="0"/>
                        </a:spcBef>
                        <a:spcAft>
                          <a:spcPts val="0"/>
                        </a:spcAft>
                        <a:buNone/>
                      </a:pPr>
                      <a:r>
                        <a:rPr lang="en-US" sz="1600"/>
                        <a:t>Poutcome</a:t>
                      </a:r>
                      <a:endParaRPr sz="1600"/>
                    </a:p>
                    <a:p>
                      <a:pPr marL="0" lvl="0" indent="0" algn="l" rtl="0">
                        <a:spcBef>
                          <a:spcPts val="0"/>
                        </a:spcBef>
                        <a:spcAft>
                          <a:spcPts val="0"/>
                        </a:spcAft>
                        <a:buNone/>
                      </a:pPr>
                      <a:r>
                        <a:rPr lang="en-US" sz="1600"/>
                        <a:t>Pdays</a:t>
                      </a:r>
                      <a:endParaRPr sz="1600"/>
                    </a:p>
                  </a:txBody>
                  <a:tcPr marL="91425" marR="91425" marT="91425" marB="91425"/>
                </a:tc>
                <a:tc>
                  <a:txBody>
                    <a:bodyPr/>
                    <a:lstStyle/>
                    <a:p>
                      <a:pPr marL="0" lvl="0" indent="0" algn="l" rtl="0">
                        <a:spcBef>
                          <a:spcPts val="0"/>
                        </a:spcBef>
                        <a:spcAft>
                          <a:spcPts val="0"/>
                        </a:spcAft>
                        <a:buNone/>
                      </a:pPr>
                      <a:r>
                        <a:rPr lang="en-US" sz="1600"/>
                        <a:t>Pandas Profile Report</a:t>
                      </a:r>
                      <a:endParaRPr sz="1600"/>
                    </a:p>
                  </a:txBody>
                  <a:tcPr marL="91425" marR="91425" marT="91425" marB="91425"/>
                </a:tc>
                <a:extLst>
                  <a:ext uri="{0D108BD9-81ED-4DB2-BD59-A6C34878D82A}">
                    <a16:rowId xmlns:a16="http://schemas.microsoft.com/office/drawing/2014/main" val="10001"/>
                  </a:ext>
                </a:extLst>
              </a:tr>
              <a:tr h="420675">
                <a:tc>
                  <a:txBody>
                    <a:bodyPr/>
                    <a:lstStyle/>
                    <a:p>
                      <a:pPr marL="0" lvl="0" indent="0" algn="l" rtl="0">
                        <a:spcBef>
                          <a:spcPts val="0"/>
                        </a:spcBef>
                        <a:spcAft>
                          <a:spcPts val="0"/>
                        </a:spcAft>
                        <a:buNone/>
                      </a:pPr>
                      <a:r>
                        <a:rPr lang="en-US" sz="1600"/>
                        <a:t>Contact, </a:t>
                      </a:r>
                      <a:r>
                        <a:rPr lang="en-US" sz="1600">
                          <a:solidFill>
                            <a:schemeClr val="dk1"/>
                          </a:solidFill>
                        </a:rPr>
                        <a:t>Month</a:t>
                      </a:r>
                      <a:endParaRPr sz="1600"/>
                    </a:p>
                  </a:txBody>
                  <a:tcPr marL="91425" marR="91425" marT="91425" marB="91425"/>
                </a:tc>
                <a:tc>
                  <a:txBody>
                    <a:bodyPr/>
                    <a:lstStyle/>
                    <a:p>
                      <a:pPr marL="0" lvl="0" indent="0" algn="l" rtl="0">
                        <a:spcBef>
                          <a:spcPts val="0"/>
                        </a:spcBef>
                        <a:spcAft>
                          <a:spcPts val="0"/>
                        </a:spcAft>
                        <a:buNone/>
                      </a:pPr>
                      <a:r>
                        <a:rPr lang="en-US" sz="1600"/>
                        <a:t>High </a:t>
                      </a:r>
                      <a:endParaRPr sz="1600"/>
                    </a:p>
                  </a:txBody>
                  <a:tcPr marL="91425" marR="91425" marT="91425" marB="91425"/>
                </a:tc>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600">
                          <a:solidFill>
                            <a:schemeClr val="dk1"/>
                          </a:solidFill>
                        </a:rPr>
                        <a:t>Pandas Profile Report</a:t>
                      </a:r>
                      <a:endParaRPr sz="1600"/>
                    </a:p>
                  </a:txBody>
                  <a:tcPr marL="91425" marR="91425" marT="91425" marB="91425"/>
                </a:tc>
                <a:extLst>
                  <a:ext uri="{0D108BD9-81ED-4DB2-BD59-A6C34878D82A}">
                    <a16:rowId xmlns:a16="http://schemas.microsoft.com/office/drawing/2014/main" val="10002"/>
                  </a:ext>
                </a:extLst>
              </a:tr>
            </a:tbl>
          </a:graphicData>
        </a:graphic>
      </p:graphicFrame>
      <p:pic>
        <p:nvPicPr>
          <p:cNvPr id="189" name="Google Shape;189;p24"/>
          <p:cNvPicPr preferRelativeResize="0"/>
          <p:nvPr/>
        </p:nvPicPr>
        <p:blipFill>
          <a:blip r:embed="rId3">
            <a:alphaModFix/>
          </a:blip>
          <a:stretch>
            <a:fillRect/>
          </a:stretch>
        </p:blipFill>
        <p:spPr>
          <a:xfrm>
            <a:off x="2073035" y="2631525"/>
            <a:ext cx="4997928" cy="422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2407838" y="3620750"/>
            <a:ext cx="4328323" cy="3237250"/>
          </a:xfrm>
          <a:prstGeom prst="rect">
            <a:avLst/>
          </a:prstGeom>
          <a:noFill/>
          <a:ln>
            <a:noFill/>
          </a:ln>
        </p:spPr>
      </p:pic>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rgbClr val="FF0000"/>
                </a:solidFill>
              </a:rPr>
              <a:t>PREDICTIVE MODELING</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a:t>Decision Tree (All Results)</a:t>
            </a:r>
            <a:endParaRPr u="sng"/>
          </a:p>
        </p:txBody>
      </p:sp>
      <p:sp>
        <p:nvSpPr>
          <p:cNvPr id="257" name="Google Shape;257;p32"/>
          <p:cNvSpPr txBox="1">
            <a:spLocks noGrp="1"/>
          </p:cNvSpPr>
          <p:nvPr>
            <p:ph type="body" idx="1"/>
          </p:nvPr>
        </p:nvSpPr>
        <p:spPr>
          <a:xfrm>
            <a:off x="403950" y="1417650"/>
            <a:ext cx="1335600" cy="3834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15000"/>
              </a:lnSpc>
              <a:spcBef>
                <a:spcPts val="0"/>
              </a:spcBef>
              <a:spcAft>
                <a:spcPts val="1200"/>
              </a:spcAft>
              <a:buNone/>
            </a:pPr>
            <a:r>
              <a:rPr lang="en-US" sz="1300" b="1">
                <a:solidFill>
                  <a:srgbClr val="212529"/>
                </a:solidFill>
                <a:latin typeface="Roboto"/>
                <a:ea typeface="Roboto"/>
                <a:cs typeface="Roboto"/>
                <a:sym typeface="Roboto"/>
              </a:rPr>
              <a:t>All Features</a:t>
            </a:r>
            <a:endParaRPr sz="1300"/>
          </a:p>
        </p:txBody>
      </p:sp>
      <p:pic>
        <p:nvPicPr>
          <p:cNvPr id="258" name="Google Shape;258;p32"/>
          <p:cNvPicPr preferRelativeResize="0"/>
          <p:nvPr/>
        </p:nvPicPr>
        <p:blipFill>
          <a:blip r:embed="rId3">
            <a:alphaModFix/>
          </a:blip>
          <a:stretch>
            <a:fillRect/>
          </a:stretch>
        </p:blipFill>
        <p:spPr>
          <a:xfrm>
            <a:off x="9464650" y="3959750"/>
            <a:ext cx="2428875" cy="1704975"/>
          </a:xfrm>
          <a:prstGeom prst="rect">
            <a:avLst/>
          </a:prstGeom>
          <a:noFill/>
          <a:ln>
            <a:noFill/>
          </a:ln>
        </p:spPr>
      </p:pic>
      <p:graphicFrame>
        <p:nvGraphicFramePr>
          <p:cNvPr id="259" name="Google Shape;259;p32"/>
          <p:cNvGraphicFramePr/>
          <p:nvPr/>
        </p:nvGraphicFramePr>
        <p:xfrm>
          <a:off x="1745400" y="1417650"/>
          <a:ext cx="7239000" cy="137151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b="1"/>
                        <a:t>Class No</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Actual (+)</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Actual (-)</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7875">
                <a:tc>
                  <a:txBody>
                    <a:bodyPr/>
                    <a:lstStyle/>
                    <a:p>
                      <a:pPr marL="0" lvl="0" indent="0" algn="ctr" rtl="0">
                        <a:spcBef>
                          <a:spcPts val="0"/>
                        </a:spcBef>
                        <a:spcAft>
                          <a:spcPts val="0"/>
                        </a:spcAft>
                        <a:buNone/>
                      </a:pPr>
                      <a:r>
                        <a:rPr lang="en-US" b="1">
                          <a:solidFill>
                            <a:srgbClr val="2878A2"/>
                          </a:solidFill>
                        </a:rPr>
                        <a:t>Predicted (+)</a:t>
                      </a:r>
                      <a:endParaRPr b="1">
                        <a:solidFill>
                          <a:srgbClr val="2878A2"/>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TP : 761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FP: 50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solidFill>
                            <a:srgbClr val="2878A2"/>
                          </a:solidFill>
                        </a:rPr>
                        <a:t>Predicted (+)</a:t>
                      </a:r>
                      <a:endParaRPr b="1">
                        <a:solidFill>
                          <a:srgbClr val="2878A2"/>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FN: 44</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TN: 49</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2"/>
          <p:cNvGraphicFramePr/>
          <p:nvPr/>
        </p:nvGraphicFramePr>
        <p:xfrm>
          <a:off x="1745400" y="2823200"/>
          <a:ext cx="7239000" cy="914340"/>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b="1">
                          <a:solidFill>
                            <a:schemeClr val="accent1"/>
                          </a:solidFill>
                        </a:rPr>
                        <a:t>Accuracy</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Precision</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Recall</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F1 Score</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89.60%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93.83%</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94.53%</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94.18%</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1" name="Google Shape;261;p32"/>
          <p:cNvGraphicFramePr/>
          <p:nvPr/>
        </p:nvGraphicFramePr>
        <p:xfrm>
          <a:off x="1745400" y="5359300"/>
          <a:ext cx="7239000" cy="914340"/>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b="1">
                          <a:solidFill>
                            <a:schemeClr val="accent1"/>
                          </a:solidFill>
                        </a:rPr>
                        <a:t>Accuracy</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Precision</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Recall</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F1 Score</a:t>
                      </a:r>
                      <a:endParaRPr b="1">
                        <a:solidFill>
                          <a:schemeClr val="accent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90.06%</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97.16%</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92.15%</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94.59%</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62" name="Google Shape;262;p32"/>
          <p:cNvGraphicFramePr/>
          <p:nvPr/>
        </p:nvGraphicFramePr>
        <p:xfrm>
          <a:off x="1745400" y="3893150"/>
          <a:ext cx="7239000" cy="137151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b="1">
                          <a:solidFill>
                            <a:schemeClr val="dk1"/>
                          </a:solidFill>
                        </a:rPr>
                        <a:t>Class No</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Actual (+)</a:t>
                      </a:r>
                      <a:endParaRPr b="1">
                        <a:solidFill>
                          <a:schemeClr val="accen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accent1"/>
                          </a:solidFill>
                        </a:rPr>
                        <a:t>Actual (-)</a:t>
                      </a:r>
                      <a:endParaRPr b="1">
                        <a:solidFill>
                          <a:schemeClr val="accen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0100">
                <a:tc>
                  <a:txBody>
                    <a:bodyPr/>
                    <a:lstStyle/>
                    <a:p>
                      <a:pPr marL="0" lvl="0" indent="0" algn="ctr" rtl="0">
                        <a:spcBef>
                          <a:spcPts val="0"/>
                        </a:spcBef>
                        <a:spcAft>
                          <a:spcPts val="0"/>
                        </a:spcAft>
                        <a:buNone/>
                      </a:pPr>
                      <a:r>
                        <a:rPr lang="en-US" b="1">
                          <a:solidFill>
                            <a:schemeClr val="accent1"/>
                          </a:solidFill>
                        </a:rPr>
                        <a:t>Predicted (+)</a:t>
                      </a:r>
                      <a:endParaRPr b="1">
                        <a:solidFill>
                          <a:schemeClr val="accen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786</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23</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b="1">
                          <a:solidFill>
                            <a:schemeClr val="accent1"/>
                          </a:solidFill>
                        </a:rPr>
                        <a:t>Predicted (+)</a:t>
                      </a:r>
                      <a:endParaRPr b="1">
                        <a:solidFill>
                          <a:schemeClr val="accen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67</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t>29</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3" name="Google Shape;263;p32"/>
          <p:cNvSpPr txBox="1"/>
          <p:nvPr/>
        </p:nvSpPr>
        <p:spPr>
          <a:xfrm>
            <a:off x="72275" y="3893150"/>
            <a:ext cx="1586100" cy="96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000" b="1">
                <a:solidFill>
                  <a:srgbClr val="212529"/>
                </a:solidFill>
                <a:latin typeface="Roboto"/>
                <a:ea typeface="Roboto"/>
                <a:cs typeface="Roboto"/>
                <a:sym typeface="Roboto"/>
              </a:rPr>
              <a:t>Selected Features</a:t>
            </a:r>
            <a:endParaRPr sz="1000" b="1">
              <a:solidFill>
                <a:srgbClr val="212529"/>
              </a:solidFill>
              <a:latin typeface="Roboto"/>
              <a:ea typeface="Roboto"/>
              <a:cs typeface="Roboto"/>
              <a:sym typeface="Roboto"/>
            </a:endParaRPr>
          </a:p>
          <a:p>
            <a:pPr marL="0" lvl="0" indent="0" algn="l" rtl="0">
              <a:lnSpc>
                <a:spcPct val="115000"/>
              </a:lnSpc>
              <a:spcBef>
                <a:spcPts val="0"/>
              </a:spcBef>
              <a:spcAft>
                <a:spcPts val="0"/>
              </a:spcAft>
              <a:buNone/>
            </a:pPr>
            <a:r>
              <a:rPr lang="en-US" sz="1000" b="1">
                <a:solidFill>
                  <a:srgbClr val="212529"/>
                </a:solidFill>
                <a:latin typeface="Roboto"/>
                <a:ea typeface="Roboto"/>
                <a:cs typeface="Roboto"/>
                <a:sym typeface="Roboto"/>
              </a:rPr>
              <a:t>MinMaxScaler</a:t>
            </a:r>
            <a:endParaRPr sz="1000" b="1">
              <a:solidFill>
                <a:srgbClr val="212529"/>
              </a:solidFill>
              <a:latin typeface="Roboto"/>
              <a:ea typeface="Roboto"/>
              <a:cs typeface="Roboto"/>
              <a:sym typeface="Roboto"/>
            </a:endParaRPr>
          </a:p>
          <a:p>
            <a:pPr marL="0" lvl="0" indent="0" algn="l" rtl="0">
              <a:lnSpc>
                <a:spcPct val="115000"/>
              </a:lnSpc>
              <a:spcBef>
                <a:spcPts val="0"/>
              </a:spcBef>
              <a:spcAft>
                <a:spcPts val="0"/>
              </a:spcAft>
              <a:buNone/>
            </a:pPr>
            <a:r>
              <a:rPr lang="en-US" sz="1000" b="1">
                <a:solidFill>
                  <a:srgbClr val="212529"/>
                </a:solidFill>
                <a:latin typeface="Roboto"/>
                <a:ea typeface="Roboto"/>
                <a:cs typeface="Roboto"/>
                <a:sym typeface="Roboto"/>
              </a:rPr>
              <a:t>KFolds</a:t>
            </a:r>
            <a:endParaRPr sz="1000" b="1">
              <a:solidFill>
                <a:srgbClr val="212529"/>
              </a:solidFill>
              <a:latin typeface="Roboto"/>
              <a:ea typeface="Roboto"/>
              <a:cs typeface="Roboto"/>
              <a:sym typeface="Roboto"/>
            </a:endParaRPr>
          </a:p>
          <a:p>
            <a:pPr marL="0" lvl="0" indent="0" algn="l" rtl="0">
              <a:lnSpc>
                <a:spcPct val="115000"/>
              </a:lnSpc>
              <a:spcBef>
                <a:spcPts val="0"/>
              </a:spcBef>
              <a:spcAft>
                <a:spcPts val="0"/>
              </a:spcAft>
              <a:buNone/>
            </a:pPr>
            <a:r>
              <a:rPr lang="en-US" sz="1000" b="1">
                <a:solidFill>
                  <a:srgbClr val="212529"/>
                </a:solidFill>
                <a:latin typeface="Roboto"/>
                <a:ea typeface="Roboto"/>
                <a:cs typeface="Roboto"/>
                <a:sym typeface="Roboto"/>
              </a:rPr>
              <a:t>Grid Search CV</a:t>
            </a:r>
            <a:endParaRPr sz="1000" b="1">
              <a:solidFill>
                <a:srgbClr val="212529"/>
              </a:solidFill>
              <a:latin typeface="Roboto"/>
              <a:ea typeface="Roboto"/>
              <a:cs typeface="Roboto"/>
              <a:sym typeface="Roboto"/>
            </a:endParaRPr>
          </a:p>
          <a:p>
            <a:pPr marL="0" lvl="0" indent="0" algn="l" rtl="0">
              <a:lnSpc>
                <a:spcPct val="115000"/>
              </a:lnSpc>
              <a:spcBef>
                <a:spcPts val="0"/>
              </a:spcBef>
              <a:spcAft>
                <a:spcPts val="0"/>
              </a:spcAft>
              <a:buNone/>
            </a:pPr>
            <a:r>
              <a:rPr lang="en-US" sz="1000" b="1">
                <a:solidFill>
                  <a:srgbClr val="212529"/>
                </a:solidFill>
                <a:latin typeface="Roboto"/>
                <a:ea typeface="Roboto"/>
                <a:cs typeface="Roboto"/>
                <a:sym typeface="Roboto"/>
              </a:rPr>
              <a:t>Balanced Class</a:t>
            </a:r>
            <a:endParaRPr sz="1000" b="1">
              <a:solidFill>
                <a:srgbClr val="212529"/>
              </a:solidFill>
              <a:latin typeface="Roboto"/>
              <a:ea typeface="Roboto"/>
              <a:cs typeface="Roboto"/>
              <a:sym typeface="Roboto"/>
            </a:endParaRPr>
          </a:p>
          <a:p>
            <a:pPr marL="0" lvl="0" indent="0" algn="l" rtl="0">
              <a:lnSpc>
                <a:spcPct val="115000"/>
              </a:lnSpc>
              <a:spcBef>
                <a:spcPts val="0"/>
              </a:spcBef>
              <a:spcAft>
                <a:spcPts val="0"/>
              </a:spcAft>
              <a:buNone/>
            </a:pPr>
            <a:endParaRPr sz="1000" b="1">
              <a:solidFill>
                <a:srgbClr val="212529"/>
              </a:solidFill>
              <a:latin typeface="Roboto"/>
              <a:ea typeface="Roboto"/>
              <a:cs typeface="Roboto"/>
              <a:sym typeface="Roboto"/>
            </a:endParaRPr>
          </a:p>
        </p:txBody>
      </p:sp>
      <p:cxnSp>
        <p:nvCxnSpPr>
          <p:cNvPr id="264" name="Google Shape;264;p32"/>
          <p:cNvCxnSpPr/>
          <p:nvPr/>
        </p:nvCxnSpPr>
        <p:spPr>
          <a:xfrm rot="10800000" flipH="1">
            <a:off x="44100" y="3752275"/>
            <a:ext cx="9052500" cy="9000"/>
          </a:xfrm>
          <a:prstGeom prst="straightConnector1">
            <a:avLst/>
          </a:prstGeom>
          <a:noFill/>
          <a:ln w="9525" cap="flat" cmpd="sng">
            <a:solidFill>
              <a:schemeClr val="accent2"/>
            </a:solidFill>
            <a:prstDash val="solid"/>
            <a:round/>
            <a:headEnd type="none" w="med" len="med"/>
            <a:tailEnd type="none" w="med" len="med"/>
          </a:ln>
          <a:effectLst>
            <a:outerShdw blurRad="57150" dist="19050" dir="5400000" algn="bl" rotWithShape="0">
              <a:srgbClr val="000000">
                <a:alpha val="50000"/>
              </a:srgbClr>
            </a:outerShdw>
          </a:effectLst>
        </p:spPr>
      </p:cxnSp>
      <p:sp>
        <p:nvSpPr>
          <p:cNvPr id="265" name="Google Shape;265;p32"/>
          <p:cNvSpPr txBox="1"/>
          <p:nvPr/>
        </p:nvSpPr>
        <p:spPr>
          <a:xfrm>
            <a:off x="403950" y="1725000"/>
            <a:ext cx="1209000" cy="8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alibri"/>
                <a:ea typeface="Calibri"/>
                <a:cs typeface="Calibri"/>
                <a:sym typeface="Calibri"/>
              </a:rPr>
              <a:t>Compared to R, SAS, and Sklearn.</a:t>
            </a:r>
            <a:endParaRPr sz="1200">
              <a:latin typeface="Calibri"/>
              <a:ea typeface="Calibri"/>
              <a:cs typeface="Calibri"/>
              <a:sym typeface="Calibri"/>
            </a:endParaRPr>
          </a:p>
        </p:txBody>
      </p:sp>
      <p:graphicFrame>
        <p:nvGraphicFramePr>
          <p:cNvPr id="266" name="Google Shape;266;p32"/>
          <p:cNvGraphicFramePr/>
          <p:nvPr/>
        </p:nvGraphicFramePr>
        <p:xfrm>
          <a:off x="72275" y="4986838"/>
          <a:ext cx="1586100" cy="1127700"/>
        </p:xfrm>
        <a:graphic>
          <a:graphicData uri="http://schemas.openxmlformats.org/drawingml/2006/table">
            <a:tbl>
              <a:tblPr>
                <a:noFill/>
              </a:tblPr>
              <a:tblGrid>
                <a:gridCol w="793050">
                  <a:extLst>
                    <a:ext uri="{9D8B030D-6E8A-4147-A177-3AD203B41FA5}">
                      <a16:colId xmlns:a16="http://schemas.microsoft.com/office/drawing/2014/main" val="20000"/>
                    </a:ext>
                  </a:extLst>
                </a:gridCol>
                <a:gridCol w="793050">
                  <a:extLst>
                    <a:ext uri="{9D8B030D-6E8A-4147-A177-3AD203B41FA5}">
                      <a16:colId xmlns:a16="http://schemas.microsoft.com/office/drawing/2014/main" val="20001"/>
                    </a:ext>
                  </a:extLst>
                </a:gridCol>
              </a:tblGrid>
              <a:tr h="235575">
                <a:tc>
                  <a:txBody>
                    <a:bodyPr/>
                    <a:lstStyle/>
                    <a:p>
                      <a:pPr marL="0" lvl="0" indent="0" algn="l" rtl="0">
                        <a:spcBef>
                          <a:spcPts val="0"/>
                        </a:spcBef>
                        <a:spcAft>
                          <a:spcPts val="0"/>
                        </a:spcAft>
                        <a:buNone/>
                      </a:pPr>
                      <a:r>
                        <a:rPr lang="en-US" sz="1000" b="1"/>
                        <a:t>Label</a:t>
                      </a:r>
                      <a:endParaRPr sz="1000" b="1"/>
                    </a:p>
                  </a:txBody>
                  <a:tcPr marL="91425" marR="91425" marT="91425" marB="91425"/>
                </a:tc>
                <a:tc>
                  <a:txBody>
                    <a:bodyPr/>
                    <a:lstStyle/>
                    <a:p>
                      <a:pPr marL="0" lvl="0" indent="0" algn="l" rtl="0">
                        <a:spcBef>
                          <a:spcPts val="0"/>
                        </a:spcBef>
                        <a:spcAft>
                          <a:spcPts val="0"/>
                        </a:spcAft>
                        <a:buNone/>
                      </a:pPr>
                      <a:r>
                        <a:rPr lang="en-US" sz="1000" b="1"/>
                        <a:t>Weight</a:t>
                      </a:r>
                      <a:endParaRPr sz="1000" b="1"/>
                    </a:p>
                  </a:txBody>
                  <a:tcPr marL="91425" marR="91425" marT="91425" marB="91425"/>
                </a:tc>
                <a:extLst>
                  <a:ext uri="{0D108BD9-81ED-4DB2-BD59-A6C34878D82A}">
                    <a16:rowId xmlns:a16="http://schemas.microsoft.com/office/drawing/2014/main" val="10000"/>
                  </a:ext>
                </a:extLst>
              </a:tr>
              <a:tr h="556825">
                <a:tc>
                  <a:txBody>
                    <a:bodyPr/>
                    <a:lstStyle/>
                    <a:p>
                      <a:pPr marL="0" lvl="0" indent="0" algn="l" rtl="0">
                        <a:spcBef>
                          <a:spcPts val="0"/>
                        </a:spcBef>
                        <a:spcAft>
                          <a:spcPts val="0"/>
                        </a:spcAft>
                        <a:buNone/>
                      </a:pPr>
                      <a:r>
                        <a:rPr lang="en-US" sz="1000"/>
                        <a:t>Y</a:t>
                      </a:r>
                      <a:endParaRPr sz="1000"/>
                    </a:p>
                  </a:txBody>
                  <a:tcPr marL="91425" marR="91425" marT="91425" marB="91425"/>
                </a:tc>
                <a:tc>
                  <a:txBody>
                    <a:bodyPr/>
                    <a:lstStyle/>
                    <a:p>
                      <a:pPr marL="0" lvl="0" indent="0" algn="l" rtl="0">
                        <a:spcBef>
                          <a:spcPts val="0"/>
                        </a:spcBef>
                        <a:spcAft>
                          <a:spcPts val="0"/>
                        </a:spcAft>
                        <a:buNone/>
                      </a:pPr>
                      <a:r>
                        <a:rPr lang="en-US" sz="1000" b="1">
                          <a:solidFill>
                            <a:schemeClr val="dk1"/>
                          </a:solidFill>
                        </a:rPr>
                        <a:t>Yes:</a:t>
                      </a:r>
                      <a:r>
                        <a:rPr lang="en-US" sz="1000">
                          <a:solidFill>
                            <a:schemeClr val="dk1"/>
                          </a:solidFill>
                        </a:rPr>
                        <a:t> 44.44%</a:t>
                      </a:r>
                      <a:endParaRPr sz="1000"/>
                    </a:p>
                    <a:p>
                      <a:pPr marL="0" lvl="0" indent="0" algn="l" rtl="0">
                        <a:spcBef>
                          <a:spcPts val="0"/>
                        </a:spcBef>
                        <a:spcAft>
                          <a:spcPts val="0"/>
                        </a:spcAft>
                        <a:buNone/>
                      </a:pPr>
                      <a:r>
                        <a:rPr lang="en-US" sz="1000" b="1">
                          <a:solidFill>
                            <a:schemeClr val="dk1"/>
                          </a:solidFill>
                        </a:rPr>
                        <a:t>No</a:t>
                      </a:r>
                      <a:r>
                        <a:rPr lang="en-US" sz="1000">
                          <a:solidFill>
                            <a:schemeClr val="dk1"/>
                          </a:solidFill>
                        </a:rPr>
                        <a:t>: </a:t>
                      </a:r>
                      <a:r>
                        <a:rPr lang="en-US" sz="1000"/>
                        <a:t>55.56%</a:t>
                      </a:r>
                      <a:endParaRPr sz="10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txBody>
          <a:bodyPr/>
          <a:lstStyle/>
          <a:p>
            <a:endParaRPr lang="en-US"/>
          </a:p>
        </p:txBody>
      </p:sp>
      <p:sp>
        <p:nvSpPr>
          <p:cNvPr id="3" name="Title 2"/>
          <p:cNvSpPr>
            <a:spLocks noGrp="1"/>
          </p:cNvSpPr>
          <p:nvPr>
            <p:ph type="title"/>
          </p:nvPr>
        </p:nvSpPr>
        <p:spPr/>
        <p:txBody>
          <a:bodyPr/>
          <a:lstStyle/>
          <a:p>
            <a:r>
              <a:rPr lang="en-US" dirty="0"/>
              <a:t>Limitations </a:t>
            </a:r>
          </a:p>
        </p:txBody>
      </p:sp>
      <p:sp>
        <p:nvSpPr>
          <p:cNvPr id="4" name="Content Placeholder 3"/>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5,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714608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Conclusion of Predictive Modeling</a:t>
            </a:r>
            <a:endParaRPr/>
          </a:p>
        </p:txBody>
      </p:sp>
      <p:graphicFrame>
        <p:nvGraphicFramePr>
          <p:cNvPr id="290" name="Google Shape;290;p34"/>
          <p:cNvGraphicFramePr/>
          <p:nvPr/>
        </p:nvGraphicFramePr>
        <p:xfrm>
          <a:off x="990600" y="1417650"/>
          <a:ext cx="7162800" cy="3424950"/>
        </p:xfrm>
        <a:graphic>
          <a:graphicData uri="http://schemas.openxmlformats.org/drawingml/2006/table">
            <a:tbl>
              <a:tblPr firstRow="1" bandRow="1">
                <a:noFill/>
              </a:tblPr>
              <a:tblGrid>
                <a:gridCol w="2325075">
                  <a:extLst>
                    <a:ext uri="{9D8B030D-6E8A-4147-A177-3AD203B41FA5}">
                      <a16:colId xmlns:a16="http://schemas.microsoft.com/office/drawing/2014/main" val="20000"/>
                    </a:ext>
                  </a:extLst>
                </a:gridCol>
                <a:gridCol w="1256325">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tblGrid>
              <a:tr h="640100">
                <a:tc>
                  <a:txBody>
                    <a:bodyPr/>
                    <a:lstStyle/>
                    <a:p>
                      <a:pPr marL="0" marR="0" lvl="0" indent="0" algn="ctr" rtl="0">
                        <a:spcBef>
                          <a:spcPts val="0"/>
                        </a:spcBef>
                        <a:spcAft>
                          <a:spcPts val="0"/>
                        </a:spcAft>
                        <a:buNone/>
                      </a:pPr>
                      <a:r>
                        <a:rPr lang="en-US" sz="1800" b="1" u="none" strike="noStrike" cap="none"/>
                        <a:t>Model</a:t>
                      </a:r>
                      <a:endParaRPr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Accuracy</a:t>
                      </a:r>
                      <a:endParaRPr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Precision</a:t>
                      </a:r>
                      <a:endParaRPr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b="1"/>
                        <a:t>Recall</a:t>
                      </a:r>
                      <a:endParaRPr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2275">
                <a:tc>
                  <a:txBody>
                    <a:bodyPr/>
                    <a:lstStyle/>
                    <a:p>
                      <a:pPr marL="0" marR="0" lvl="0" indent="0" algn="l" rtl="0">
                        <a:spcBef>
                          <a:spcPts val="0"/>
                        </a:spcBef>
                        <a:spcAft>
                          <a:spcPts val="0"/>
                        </a:spcAft>
                        <a:buNone/>
                      </a:pPr>
                      <a:r>
                        <a:rPr lang="en-US" sz="1800" b="1"/>
                        <a:t>Baseline decision tree</a:t>
                      </a:r>
                      <a:endParaRPr b="1"/>
                    </a:p>
                  </a:txBody>
                  <a:tcPr marL="91450" marR="91450" marT="45725" marB="457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a:latin typeface="Arial"/>
                          <a:ea typeface="Arial"/>
                          <a:cs typeface="Arial"/>
                          <a:sym typeface="Arial"/>
                        </a:rPr>
                        <a:t>89.60%</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a:latin typeface="Arial"/>
                          <a:ea typeface="Arial"/>
                          <a:cs typeface="Arial"/>
                          <a:sym typeface="Arial"/>
                        </a:rPr>
                        <a:t>93.83%</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a:latin typeface="Arial"/>
                          <a:ea typeface="Arial"/>
                          <a:cs typeface="Arial"/>
                          <a:sym typeface="Arial"/>
                        </a:rPr>
                        <a:t>94.53%</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0100">
                <a:tc>
                  <a:txBody>
                    <a:bodyPr/>
                    <a:lstStyle/>
                    <a:p>
                      <a:pPr marL="0" marR="0" lvl="0" indent="0" algn="l" rtl="0">
                        <a:spcBef>
                          <a:spcPts val="0"/>
                        </a:spcBef>
                        <a:spcAft>
                          <a:spcPts val="0"/>
                        </a:spcAft>
                        <a:buNone/>
                      </a:pPr>
                      <a:r>
                        <a:rPr lang="en-US" sz="1800" b="1"/>
                        <a:t>Decision tree  on selected features</a:t>
                      </a:r>
                      <a:endParaRPr sz="1800" b="1"/>
                    </a:p>
                  </a:txBody>
                  <a:tcPr marL="91450" marR="91450" marT="45725" marB="457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90.06%</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000"/>
                        <a:t>97.16%</a:t>
                      </a:r>
                      <a:endParaRPr sz="20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000"/>
                        <a:t>92.15%</a:t>
                      </a:r>
                      <a:endParaRPr sz="200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0100">
                <a:tc gridSpan="4">
                  <a:txBody>
                    <a:bodyPr/>
                    <a:lstStyle/>
                    <a:p>
                      <a:pPr marL="0" marR="0" lvl="0" indent="0" algn="ctr" rtl="0">
                        <a:spcBef>
                          <a:spcPts val="0"/>
                        </a:spcBef>
                        <a:spcAft>
                          <a:spcPts val="0"/>
                        </a:spcAft>
                        <a:buNone/>
                      </a:pPr>
                      <a:endParaRPr sz="2000"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32275">
                <a:tc>
                  <a:txBody>
                    <a:bodyPr/>
                    <a:lstStyle/>
                    <a:p>
                      <a:pPr marL="0" marR="0" lvl="0" indent="0" algn="l" rtl="0">
                        <a:spcBef>
                          <a:spcPts val="0"/>
                        </a:spcBef>
                        <a:spcAft>
                          <a:spcPts val="0"/>
                        </a:spcAft>
                        <a:buNone/>
                      </a:pPr>
                      <a:r>
                        <a:rPr lang="en-US" sz="1800" b="1"/>
                        <a:t>Baseline Naïve Bayes</a:t>
                      </a:r>
                      <a:endParaRPr sz="1800" b="1"/>
                    </a:p>
                  </a:txBody>
                  <a:tcPr marL="91450" marR="91450" marT="45725" marB="457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87.50%</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93.80%</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92.05%</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40100">
                <a:tc>
                  <a:txBody>
                    <a:bodyPr/>
                    <a:lstStyle/>
                    <a:p>
                      <a:pPr marL="0" marR="0" lvl="0" indent="0" algn="l" rtl="0">
                        <a:spcBef>
                          <a:spcPts val="0"/>
                        </a:spcBef>
                        <a:spcAft>
                          <a:spcPts val="0"/>
                        </a:spcAft>
                        <a:buNone/>
                      </a:pPr>
                      <a:r>
                        <a:rPr lang="en-US" sz="1800" b="1"/>
                        <a:t>Naïve Bayes on selected features</a:t>
                      </a:r>
                      <a:endParaRPr sz="1800" b="1"/>
                    </a:p>
                  </a:txBody>
                  <a:tcPr marL="91450" marR="91450" marT="45725" marB="457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88%</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SzPts val="1100"/>
                        <a:buNone/>
                      </a:pPr>
                      <a:r>
                        <a:rPr lang="en-US" sz="2000">
                          <a:latin typeface="Arial"/>
                          <a:ea typeface="Arial"/>
                          <a:cs typeface="Arial"/>
                          <a:sym typeface="Arial"/>
                        </a:rPr>
                        <a:t>90%</a:t>
                      </a:r>
                      <a:endParaRPr sz="2000" b="1"/>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SzPts val="1100"/>
                        <a:buNone/>
                      </a:pPr>
                      <a:r>
                        <a:rPr lang="en-US" sz="2000">
                          <a:latin typeface="Arial"/>
                          <a:ea typeface="Arial"/>
                          <a:cs typeface="Arial"/>
                          <a:sym typeface="Arial"/>
                        </a:rPr>
                        <a:t>97%</a:t>
                      </a:r>
                      <a:endParaRPr sz="2000"/>
                    </a:p>
                  </a:txBody>
                  <a:tcPr marL="91450" marR="91450" marT="45725" marB="457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lang="en-US"/>
          </a:p>
        </p:txBody>
      </p:sp>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July 5, 2024</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17</a:t>
            </a:fld>
            <a:endParaRPr lang="en-US" dirty="0"/>
          </a:p>
        </p:txBody>
      </p:sp>
    </p:spTree>
    <p:extLst>
      <p:ext uri="{BB962C8B-B14F-4D97-AF65-F5344CB8AC3E}">
        <p14:creationId xmlns:p14="http://schemas.microsoft.com/office/powerpoint/2010/main" val="2026625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Recommendations</a:t>
            </a:r>
            <a:endParaRPr/>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2300"/>
              <a:t>As evident from the models developed from Python, R and SAS-</a:t>
            </a:r>
            <a:endParaRPr sz="2300"/>
          </a:p>
          <a:p>
            <a:pPr marL="0" lvl="0" indent="0" algn="l" rtl="0">
              <a:spcBef>
                <a:spcPts val="360"/>
              </a:spcBef>
              <a:spcAft>
                <a:spcPts val="0"/>
              </a:spcAft>
              <a:buNone/>
            </a:pPr>
            <a:r>
              <a:rPr lang="en-US" sz="2300"/>
              <a:t>The related variables to be considered for achieving high customer turnover for long-term investment falls in  the following criteria-</a:t>
            </a:r>
            <a:endParaRPr sz="2300"/>
          </a:p>
          <a:p>
            <a:pPr marL="457200" lvl="0" indent="-374650" algn="l" rtl="0">
              <a:spcBef>
                <a:spcPts val="360"/>
              </a:spcBef>
              <a:spcAft>
                <a:spcPts val="0"/>
              </a:spcAft>
              <a:buSzPts val="2300"/>
              <a:buAutoNum type="arabicPeriod"/>
            </a:pPr>
            <a:r>
              <a:rPr lang="en-US" sz="2300"/>
              <a:t>Aged 24 and above</a:t>
            </a:r>
            <a:endParaRPr sz="2300"/>
          </a:p>
          <a:p>
            <a:pPr marL="457200" lvl="0" indent="-374650" algn="l" rtl="0">
              <a:spcBef>
                <a:spcPts val="0"/>
              </a:spcBef>
              <a:spcAft>
                <a:spcPts val="0"/>
              </a:spcAft>
              <a:buSzPts val="2300"/>
              <a:buAutoNum type="arabicPeriod"/>
            </a:pPr>
            <a:r>
              <a:rPr lang="en-US" sz="2300"/>
              <a:t>Call duration should be more than 10 minutes.</a:t>
            </a:r>
            <a:endParaRPr sz="2300"/>
          </a:p>
          <a:p>
            <a:pPr marL="457200" lvl="0" indent="-374650" algn="l" rtl="0">
              <a:spcBef>
                <a:spcPts val="0"/>
              </a:spcBef>
              <a:spcAft>
                <a:spcPts val="0"/>
              </a:spcAft>
              <a:buSzPts val="2300"/>
              <a:buAutoNum type="arabicPeriod"/>
            </a:pPr>
            <a:r>
              <a:rPr lang="en-US" sz="2300"/>
              <a:t>Single and divorced individuals are more likely to invest</a:t>
            </a:r>
            <a:endParaRPr sz="2300"/>
          </a:p>
          <a:p>
            <a:pPr marL="457200" lvl="0" indent="-374650" algn="l" rtl="0">
              <a:spcBef>
                <a:spcPts val="0"/>
              </a:spcBef>
              <a:spcAft>
                <a:spcPts val="0"/>
              </a:spcAft>
              <a:buSzPts val="2300"/>
              <a:buAutoNum type="arabicPeriod"/>
            </a:pPr>
            <a:r>
              <a:rPr lang="en-US" sz="2300"/>
              <a:t>Students, Retired persons and Technicians under Job category</a:t>
            </a:r>
            <a:endParaRPr sz="2300"/>
          </a:p>
          <a:p>
            <a:pPr marL="457200" lvl="0" indent="-374650" algn="l" rtl="0">
              <a:spcBef>
                <a:spcPts val="0"/>
              </a:spcBef>
              <a:spcAft>
                <a:spcPts val="0"/>
              </a:spcAft>
              <a:buSzPts val="2300"/>
              <a:buAutoNum type="arabicPeriod"/>
            </a:pPr>
            <a:r>
              <a:rPr lang="en-US" sz="2300"/>
              <a:t>pday (delay from the previous contacted date) &gt; 296 days</a:t>
            </a:r>
            <a:endParaRPr sz="2300"/>
          </a:p>
          <a:p>
            <a:pPr marL="457200" lvl="0" indent="-374650" algn="l" rtl="0">
              <a:spcBef>
                <a:spcPts val="0"/>
              </a:spcBef>
              <a:spcAft>
                <a:spcPts val="0"/>
              </a:spcAft>
              <a:buSzPts val="2300"/>
              <a:buAutoNum type="arabicPeriod"/>
            </a:pPr>
            <a:r>
              <a:rPr lang="en-US" sz="2300"/>
              <a:t>Impact is more when contacted in the month of Feb, March, April, July, August and December.</a:t>
            </a:r>
            <a:endParaRPr sz="23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5,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57200" y="2660663"/>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a:solidFill>
                  <a:srgbClr val="FF0000"/>
                </a:solidFill>
              </a:rPr>
              <a:t>OVERVIEW</a:t>
            </a:r>
            <a:endParaRPr sz="4800" b="1">
              <a:solidFill>
                <a:srgbClr val="FF0000"/>
              </a:solidFill>
            </a:endParaRPr>
          </a:p>
        </p:txBody>
      </p:sp>
      <p:pic>
        <p:nvPicPr>
          <p:cNvPr id="105" name="Google Shape;105;p15"/>
          <p:cNvPicPr preferRelativeResize="0"/>
          <p:nvPr/>
        </p:nvPicPr>
        <p:blipFill>
          <a:blip r:embed="rId3">
            <a:alphaModFix/>
          </a:blip>
          <a:stretch>
            <a:fillRect/>
          </a:stretch>
        </p:blipFill>
        <p:spPr>
          <a:xfrm>
            <a:off x="4373000" y="1506788"/>
            <a:ext cx="1935383" cy="27495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lstStyle/>
          <a:p>
            <a:r>
              <a:rPr lang="en-US" b="1" u="sng" dirty="0"/>
              <a:t>Problem</a:t>
            </a:r>
            <a:r>
              <a:rPr lang="en-US" dirty="0"/>
              <a:t>: What machine learning models can be used to predict an individual's wage with minimum error.</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5,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2"/>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3"/>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4"/>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5,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body" idx="1"/>
          </p:nvPr>
        </p:nvSpPr>
        <p:spPr>
          <a:xfrm>
            <a:off x="457200" y="1019350"/>
            <a:ext cx="1987800" cy="569400"/>
          </a:xfrm>
          <a:prstGeom prst="rect">
            <a:avLst/>
          </a:prstGeom>
        </p:spPr>
        <p:txBody>
          <a:bodyPr spcFirstLastPara="1" wrap="square" lIns="91425" tIns="45700" rIns="91425" bIns="45700" anchor="b" anchorCtr="0">
            <a:spAutoFit/>
          </a:bodyPr>
          <a:lstStyle/>
          <a:p>
            <a:pPr marL="0" lvl="0" indent="0" algn="l" rtl="0">
              <a:spcBef>
                <a:spcPts val="480"/>
              </a:spcBef>
              <a:spcAft>
                <a:spcPts val="0"/>
              </a:spcAft>
              <a:buNone/>
            </a:pPr>
            <a:r>
              <a:rPr lang="en-US" sz="3100" u="sng"/>
              <a:t>Tools Used</a:t>
            </a:r>
            <a:endParaRPr sz="3100" u="sng"/>
          </a:p>
        </p:txBody>
      </p:sp>
      <p:sp>
        <p:nvSpPr>
          <p:cNvPr id="119" name="Google Shape;119;p17"/>
          <p:cNvSpPr txBox="1">
            <a:spLocks noGrp="1"/>
          </p:cNvSpPr>
          <p:nvPr>
            <p:ph type="body" idx="2"/>
          </p:nvPr>
        </p:nvSpPr>
        <p:spPr>
          <a:xfrm>
            <a:off x="457200" y="1919325"/>
            <a:ext cx="4040100" cy="1018187"/>
          </a:xfrm>
          <a:prstGeom prst="rect">
            <a:avLst/>
          </a:prstGeom>
        </p:spPr>
        <p:txBody>
          <a:bodyPr spcFirstLastPara="1" wrap="square" lIns="91425" tIns="45700" rIns="91425" bIns="45700" anchor="t" anchorCtr="0">
            <a:spAutoFit/>
          </a:bodyPr>
          <a:lstStyle/>
          <a:p>
            <a:pPr marL="457200" lvl="0" indent="-381000" algn="l" rtl="0">
              <a:spcBef>
                <a:spcPts val="480"/>
              </a:spcBef>
              <a:spcAft>
                <a:spcPts val="0"/>
              </a:spcAft>
              <a:buSzPts val="2400"/>
              <a:buChar char="•"/>
            </a:pPr>
            <a:r>
              <a:rPr lang="en-US" sz="2800" dirty="0"/>
              <a:t>Python</a:t>
            </a:r>
            <a:endParaRPr sz="2800" dirty="0"/>
          </a:p>
          <a:p>
            <a:pPr marL="457200" lvl="0" indent="-406400" algn="l" rtl="0">
              <a:spcBef>
                <a:spcPts val="0"/>
              </a:spcBef>
              <a:spcAft>
                <a:spcPts val="0"/>
              </a:spcAft>
              <a:buSzPts val="2800"/>
              <a:buChar char="•"/>
            </a:pPr>
            <a:r>
              <a:rPr lang="en-US" sz="2800" dirty="0"/>
              <a:t>RStudio</a:t>
            </a:r>
            <a:endParaRPr sz="2800" dirty="0"/>
          </a:p>
        </p:txBody>
      </p:sp>
      <p:sp>
        <p:nvSpPr>
          <p:cNvPr id="120" name="Google Shape;120;p17"/>
          <p:cNvSpPr txBox="1">
            <a:spLocks noGrp="1"/>
          </p:cNvSpPr>
          <p:nvPr>
            <p:ph type="body" idx="3"/>
          </p:nvPr>
        </p:nvSpPr>
        <p:spPr>
          <a:xfrm>
            <a:off x="4645025" y="996238"/>
            <a:ext cx="4041900" cy="569400"/>
          </a:xfrm>
          <a:prstGeom prst="rect">
            <a:avLst/>
          </a:prstGeom>
        </p:spPr>
        <p:txBody>
          <a:bodyPr spcFirstLastPara="1" wrap="square" lIns="91425" tIns="45700" rIns="91425" bIns="45700" anchor="b" anchorCtr="0">
            <a:spAutoFit/>
          </a:bodyPr>
          <a:lstStyle/>
          <a:p>
            <a:pPr marL="0" lvl="0" indent="0" algn="l" rtl="0">
              <a:spcBef>
                <a:spcPts val="480"/>
              </a:spcBef>
              <a:spcAft>
                <a:spcPts val="0"/>
              </a:spcAft>
              <a:buNone/>
            </a:pPr>
            <a:r>
              <a:rPr lang="en-US" sz="3100" u="sng"/>
              <a:t>ML Methods Used</a:t>
            </a:r>
            <a:endParaRPr sz="3100" u="sng"/>
          </a:p>
        </p:txBody>
      </p:sp>
      <p:sp>
        <p:nvSpPr>
          <p:cNvPr id="121" name="Google Shape;121;p17"/>
          <p:cNvSpPr txBox="1">
            <a:spLocks noGrp="1"/>
          </p:cNvSpPr>
          <p:nvPr>
            <p:ph type="body" idx="4"/>
          </p:nvPr>
        </p:nvSpPr>
        <p:spPr>
          <a:xfrm>
            <a:off x="4645025" y="1919325"/>
            <a:ext cx="4041900" cy="954300"/>
          </a:xfrm>
          <a:prstGeom prst="rect">
            <a:avLst/>
          </a:prstGeom>
        </p:spPr>
        <p:txBody>
          <a:bodyPr spcFirstLastPara="1" wrap="square" lIns="91425" tIns="45700" rIns="91425" bIns="45700" anchor="t" anchorCtr="0">
            <a:spAutoFit/>
          </a:bodyPr>
          <a:lstStyle/>
          <a:p>
            <a:pPr marL="457200" lvl="0" indent="-406400" algn="l" rtl="0">
              <a:spcBef>
                <a:spcPts val="480"/>
              </a:spcBef>
              <a:spcAft>
                <a:spcPts val="0"/>
              </a:spcAft>
              <a:buSzPts val="2800"/>
              <a:buChar char="•"/>
            </a:pPr>
            <a:r>
              <a:rPr lang="en-US" sz="2800"/>
              <a:t>Decision Tree</a:t>
            </a:r>
            <a:endParaRPr sz="2800"/>
          </a:p>
          <a:p>
            <a:pPr marL="457200" lvl="0" indent="-406400" algn="l" rtl="0">
              <a:spcBef>
                <a:spcPts val="0"/>
              </a:spcBef>
              <a:spcAft>
                <a:spcPts val="0"/>
              </a:spcAft>
              <a:buSzPts val="2800"/>
              <a:buChar char="•"/>
            </a:pPr>
            <a:r>
              <a:rPr lang="en-US" sz="2800"/>
              <a:t>Naive Bayes</a:t>
            </a:r>
            <a:endParaRPr sz="2800"/>
          </a:p>
        </p:txBody>
      </p:sp>
      <p:pic>
        <p:nvPicPr>
          <p:cNvPr id="122" name="Google Shape;122;p17"/>
          <p:cNvPicPr preferRelativeResize="0"/>
          <p:nvPr/>
        </p:nvPicPr>
        <p:blipFill>
          <a:blip r:embed="rId3">
            <a:alphaModFix/>
          </a:blip>
          <a:stretch>
            <a:fillRect/>
          </a:stretch>
        </p:blipFill>
        <p:spPr>
          <a:xfrm>
            <a:off x="223052" y="4785375"/>
            <a:ext cx="1321250" cy="819172"/>
          </a:xfrm>
          <a:prstGeom prst="rect">
            <a:avLst/>
          </a:prstGeom>
          <a:noFill/>
          <a:ln>
            <a:noFill/>
          </a:ln>
        </p:spPr>
      </p:pic>
      <p:pic>
        <p:nvPicPr>
          <p:cNvPr id="124" name="Google Shape;124;p17"/>
          <p:cNvPicPr preferRelativeResize="0"/>
          <p:nvPr/>
        </p:nvPicPr>
        <p:blipFill>
          <a:blip r:embed="rId4">
            <a:alphaModFix/>
          </a:blip>
          <a:stretch>
            <a:fillRect/>
          </a:stretch>
        </p:blipFill>
        <p:spPr>
          <a:xfrm>
            <a:off x="2217305" y="4785375"/>
            <a:ext cx="2053967" cy="71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Preparing the Data</a:t>
            </a:r>
            <a:endParaRPr b="1" dirty="0">
              <a:solidFill>
                <a:srgbClr val="FF0000"/>
              </a:solidFill>
            </a:endParaRPr>
          </a:p>
        </p:txBody>
      </p:sp>
      <p:pic>
        <p:nvPicPr>
          <p:cNvPr id="133" name="Google Shape;133;p18"/>
          <p:cNvPicPr preferRelativeResize="0"/>
          <p:nvPr/>
        </p:nvPicPr>
        <p:blipFill>
          <a:blip r:embed="rId3">
            <a:alphaModFix/>
          </a:blip>
          <a:stretch>
            <a:fillRect/>
          </a:stretch>
        </p:blipFill>
        <p:spPr>
          <a:xfrm>
            <a:off x="1934488" y="3665913"/>
            <a:ext cx="6377185" cy="27495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a:t>Understanding the Dataset</a:t>
            </a:r>
            <a:endParaRPr u="sng"/>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a:t>Bank Marketing Dataset</a:t>
            </a:r>
            <a:endParaRPr/>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4521 Rows</a:t>
            </a:r>
            <a:endParaRPr sz="2000">
              <a:latin typeface="Calibri"/>
              <a:ea typeface="Calibri"/>
              <a:cs typeface="Calibri"/>
              <a:sym typeface="Calibri"/>
            </a:endParaRPr>
          </a:p>
        </p:txBody>
      </p:sp>
      <p:sp>
        <p:nvSpPr>
          <p:cNvPr id="142" name="Google Shape;142;p19"/>
          <p:cNvSpPr txBox="1"/>
          <p:nvPr/>
        </p:nvSpPr>
        <p:spPr>
          <a:xfrm>
            <a:off x="4449025" y="2939600"/>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17 Attributes</a:t>
            </a:r>
            <a:endParaRPr sz="200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19"/>
          <p:cNvSpPr txBox="1"/>
          <p:nvPr/>
        </p:nvSpPr>
        <p:spPr>
          <a:xfrm>
            <a:off x="3848425" y="3580850"/>
            <a:ext cx="3691500" cy="32624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highlight>
                  <a:srgbClr val="FFFFFF"/>
                </a:highlight>
                <a:latin typeface="Times New Roman"/>
                <a:ea typeface="Times New Roman"/>
                <a:cs typeface="Times New Roman"/>
                <a:sym typeface="Times New Roman"/>
              </a:rPr>
              <a:t>Age					</a:t>
            </a:r>
            <a:r>
              <a:rPr lang="en-US" sz="1200" dirty="0">
                <a:solidFill>
                  <a:schemeClr val="dk1"/>
                </a:solidFill>
                <a:highlight>
                  <a:schemeClr val="lt1"/>
                </a:highlight>
                <a:latin typeface="Times New Roman"/>
                <a:ea typeface="Times New Roman"/>
                <a:cs typeface="Times New Roman"/>
                <a:sym typeface="Times New Roman"/>
              </a:rPr>
              <a:t>Day</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Job</a:t>
            </a:r>
            <a:r>
              <a:rPr lang="en-US" sz="1200" dirty="0">
                <a:solidFill>
                  <a:schemeClr val="dk1"/>
                </a:solidFill>
                <a:highlight>
                  <a:srgbClr val="FFFFFF"/>
                </a:highlight>
                <a:latin typeface="Times New Roman"/>
                <a:ea typeface="Times New Roman"/>
                <a:cs typeface="Times New Roman"/>
                <a:sym typeface="Times New Roman"/>
              </a:rPr>
              <a:t>					</a:t>
            </a:r>
            <a:r>
              <a:rPr lang="en-US" sz="1200" dirty="0">
                <a:solidFill>
                  <a:schemeClr val="dk1"/>
                </a:solidFill>
                <a:highlight>
                  <a:schemeClr val="lt1"/>
                </a:highlight>
                <a:latin typeface="Times New Roman"/>
                <a:ea typeface="Times New Roman"/>
                <a:cs typeface="Times New Roman"/>
                <a:sym typeface="Times New Roman"/>
              </a:rPr>
              <a:t>Month</a:t>
            </a:r>
            <a:br>
              <a:rPr lang="en-US" sz="1200" dirty="0">
                <a:solidFill>
                  <a:schemeClr val="dk1"/>
                </a:solidFill>
                <a:highlight>
                  <a:schemeClr val="lt1"/>
                </a:highlight>
                <a:latin typeface="Times New Roman"/>
                <a:ea typeface="Times New Roman"/>
                <a:cs typeface="Times New Roman"/>
                <a:sym typeface="Times New Roman"/>
              </a:rPr>
            </a:br>
            <a:r>
              <a:rPr lang="en-US" sz="1200" dirty="0">
                <a:solidFill>
                  <a:schemeClr val="dk1"/>
                </a:solidFill>
                <a:highlight>
                  <a:schemeClr val="lt1"/>
                </a:highlight>
                <a:latin typeface="Times New Roman"/>
                <a:ea typeface="Times New Roman"/>
                <a:cs typeface="Times New Roman"/>
                <a:sym typeface="Times New Roman"/>
              </a:rPr>
              <a:t>Marital				                        Duration	</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Education		Campaign</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Default				                        </a:t>
            </a:r>
            <a:r>
              <a:rPr lang="en-US" sz="1200" dirty="0" err="1">
                <a:solidFill>
                  <a:schemeClr val="dk1"/>
                </a:solidFill>
                <a:highlight>
                  <a:schemeClr val="lt1"/>
                </a:highlight>
                <a:latin typeface="Times New Roman"/>
                <a:ea typeface="Times New Roman"/>
                <a:cs typeface="Times New Roman"/>
                <a:sym typeface="Times New Roman"/>
              </a:rPr>
              <a:t>Pdays</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Balance				                        Previous</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200" dirty="0">
                <a:solidFill>
                  <a:schemeClr val="dk1"/>
                </a:solidFill>
                <a:highlight>
                  <a:schemeClr val="lt1"/>
                </a:highlight>
                <a:latin typeface="Times New Roman"/>
                <a:ea typeface="Times New Roman"/>
                <a:cs typeface="Times New Roman"/>
                <a:sym typeface="Times New Roman"/>
              </a:rPr>
              <a:t>Housing				                       </a:t>
            </a:r>
            <a:r>
              <a:rPr lang="en-US" sz="1200" dirty="0" err="1">
                <a:solidFill>
                  <a:schemeClr val="dk1"/>
                </a:solidFill>
                <a:highlight>
                  <a:schemeClr val="lt1"/>
                </a:highlight>
                <a:latin typeface="Times New Roman"/>
                <a:ea typeface="Times New Roman"/>
                <a:cs typeface="Times New Roman"/>
                <a:sym typeface="Times New Roman"/>
              </a:rPr>
              <a:t>Poutcome</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Loan				                       </a:t>
            </a:r>
            <a:r>
              <a:rPr lang="en-US" sz="1200" b="1" dirty="0">
                <a:solidFill>
                  <a:srgbClr val="FF0000"/>
                </a:solidFill>
                <a:highlight>
                  <a:schemeClr val="lt1"/>
                </a:highlight>
                <a:latin typeface="Times New Roman"/>
                <a:ea typeface="Times New Roman"/>
                <a:cs typeface="Times New Roman"/>
                <a:sym typeface="Times New Roman"/>
              </a:rPr>
              <a:t>Y</a:t>
            </a:r>
            <a:endParaRPr sz="1200" b="1" dirty="0">
              <a:solidFill>
                <a:srgbClr val="FF0000"/>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US" sz="1200" dirty="0">
                <a:solidFill>
                  <a:schemeClr val="dk1"/>
                </a:solidFill>
                <a:highlight>
                  <a:schemeClr val="lt1"/>
                </a:highlight>
                <a:latin typeface="Times New Roman"/>
                <a:ea typeface="Times New Roman"/>
                <a:cs typeface="Times New Roman"/>
                <a:sym typeface="Times New Roman"/>
              </a:rPr>
              <a:t>Contact	</a:t>
            </a:r>
            <a:r>
              <a:rPr lang="en-US" sz="2000" dirty="0">
                <a:solidFill>
                  <a:schemeClr val="dk1"/>
                </a:solidFill>
                <a:highlight>
                  <a:schemeClr val="lt1"/>
                </a:highlight>
                <a:latin typeface="Times New Roman"/>
                <a:ea typeface="Times New Roman"/>
                <a:cs typeface="Times New Roman"/>
                <a:sym typeface="Times New Roman"/>
              </a:rPr>
              <a:t>		</a:t>
            </a:r>
            <a:endParaRPr dirty="0">
              <a:latin typeface="Calibri"/>
              <a:ea typeface="Calibri"/>
              <a:cs typeface="Calibri"/>
              <a:sym typeface="Calibri"/>
            </a:endParaRPr>
          </a:p>
        </p:txBody>
      </p:sp>
      <p:cxnSp>
        <p:nvCxnSpPr>
          <p:cNvPr id="147" name="Google Shape;147;p19"/>
          <p:cNvCxnSpPr/>
          <p:nvPr/>
        </p:nvCxnSpPr>
        <p:spPr>
          <a:xfrm>
            <a:off x="5397300" y="3305850"/>
            <a:ext cx="0" cy="420300"/>
          </a:xfrm>
          <a:prstGeom prst="straightConnector1">
            <a:avLst/>
          </a:prstGeom>
          <a:noFill/>
          <a:ln w="9525" cap="flat" cmpd="sng">
            <a:solidFill>
              <a:schemeClr val="dk2"/>
            </a:solidFill>
            <a:prstDash val="solid"/>
            <a:round/>
            <a:headEnd type="none" w="med" len="med"/>
            <a:tailEnd type="triangle" w="med" len="med"/>
          </a:ln>
        </p:spPr>
      </p:cxnSp>
      <p:pic>
        <p:nvPicPr>
          <p:cNvPr id="148" name="Google Shape;148;p19"/>
          <p:cNvPicPr preferRelativeResize="0"/>
          <p:nvPr/>
        </p:nvPicPr>
        <p:blipFill>
          <a:blip r:embed="rId3">
            <a:alphaModFix/>
          </a:blip>
          <a:stretch>
            <a:fillRect/>
          </a:stretch>
        </p:blipFill>
        <p:spPr>
          <a:xfrm>
            <a:off x="806150" y="3877700"/>
            <a:ext cx="1681150" cy="185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txBody>
          <a:bodyPr/>
          <a:lstStyle/>
          <a:p>
            <a:endParaRPr lang="en-US"/>
          </a:p>
        </p:txBody>
      </p:sp>
      <p:sp>
        <p:nvSpPr>
          <p:cNvPr id="3" name="Title 2"/>
          <p:cNvSpPr>
            <a:spLocks noGrp="1"/>
          </p:cNvSpPr>
          <p:nvPr>
            <p:ph type="title"/>
          </p:nvPr>
        </p:nvSpPr>
        <p:spPr/>
        <p:txBody>
          <a:bodyPr/>
          <a:lstStyle/>
          <a:p>
            <a:r>
              <a:rPr lang="en-US" dirty="0"/>
              <a:t>Distributions</a:t>
            </a:r>
          </a:p>
        </p:txBody>
      </p:sp>
      <p:sp>
        <p:nvSpPr>
          <p:cNvPr id="4" name="Content Placeholder 3"/>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5,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8</a:t>
            </a:fld>
            <a:endParaRPr lang="en-US" dirty="0"/>
          </a:p>
        </p:txBody>
      </p:sp>
    </p:spTree>
    <p:extLst>
      <p:ext uri="{BB962C8B-B14F-4D97-AF65-F5344CB8AC3E}">
        <p14:creationId xmlns:p14="http://schemas.microsoft.com/office/powerpoint/2010/main" val="183522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txBody>
          <a:bodyPr/>
          <a:lstStyle/>
          <a:p>
            <a:endParaRPr lang="en-US"/>
          </a:p>
        </p:txBody>
      </p:sp>
      <p:sp>
        <p:nvSpPr>
          <p:cNvPr id="3" name="Title 2"/>
          <p:cNvSpPr>
            <a:spLocks noGrp="1"/>
          </p:cNvSpPr>
          <p:nvPr>
            <p:ph type="title"/>
          </p:nvPr>
        </p:nvSpPr>
        <p:spPr/>
        <p:txBody>
          <a:bodyPr/>
          <a:lstStyle/>
          <a:p>
            <a:r>
              <a:rPr lang="en-US" dirty="0"/>
              <a:t>Outliers</a:t>
            </a:r>
            <a:br>
              <a:rPr lang="en-US" dirty="0"/>
            </a:br>
            <a:endParaRPr lang="en-US" dirty="0"/>
          </a:p>
        </p:txBody>
      </p:sp>
      <p:sp>
        <p:nvSpPr>
          <p:cNvPr id="4" name="Content Placeholder 3"/>
          <p:cNvSpPr>
            <a:spLocks noGrp="1"/>
          </p:cNvSpPr>
          <p:nvPr>
            <p:ph idx="1"/>
          </p:nvPr>
        </p:nvSpPr>
        <p:spPr/>
        <p:txBody>
          <a:bodyPr/>
          <a:lstStyle/>
          <a:p>
            <a:endParaRPr lang="en-US"/>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5,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9</a:t>
            </a:fld>
            <a:endParaRPr lang="en-US" dirty="0"/>
          </a:p>
        </p:txBody>
      </p:sp>
    </p:spTree>
    <p:extLst>
      <p:ext uri="{BB962C8B-B14F-4D97-AF65-F5344CB8AC3E}">
        <p14:creationId xmlns:p14="http://schemas.microsoft.com/office/powerpoint/2010/main" val="725469603"/>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939</Words>
  <Application>Microsoft Macintosh PowerPoint</Application>
  <PresentationFormat>On-screen Show (4:3)</PresentationFormat>
  <Paragraphs>199</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Lato</vt:lpstr>
      <vt:lpstr>Roboto</vt:lpstr>
      <vt:lpstr>Times New Roman</vt:lpstr>
      <vt:lpstr>RyersonUniversity_MasterTemplate v1</vt:lpstr>
      <vt:lpstr>Predicting the Hourly Wage of Full-Time Employees in Canada </vt:lpstr>
      <vt:lpstr>OVERVIEW</vt:lpstr>
      <vt:lpstr>Project Scope</vt:lpstr>
      <vt:lpstr>Research Questions</vt:lpstr>
      <vt:lpstr>PowerPoint Presentation</vt:lpstr>
      <vt:lpstr>Preparing the Data</vt:lpstr>
      <vt:lpstr>Understanding the Dataset</vt:lpstr>
      <vt:lpstr>Distributions</vt:lpstr>
      <vt:lpstr>Outliers </vt:lpstr>
      <vt:lpstr>Balanced</vt:lpstr>
      <vt:lpstr>Feature Selection/Processing</vt:lpstr>
      <vt:lpstr>Correlation</vt:lpstr>
      <vt:lpstr>PREDICTIVE MODELING</vt:lpstr>
      <vt:lpstr>Decision Tree (All Results)</vt:lpstr>
      <vt:lpstr>Limitations </vt:lpstr>
      <vt:lpstr>Conclusion of Predictive Modeling</vt:lpstr>
      <vt:lpstr>PowerPoint Presentation</vt:lpstr>
      <vt:lpstr>Recommendations</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2024-07-05T15:54:33Z</dcterms:modified>
</cp:coreProperties>
</file>